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5" r:id="rId8"/>
    <p:sldId id="272" r:id="rId9"/>
    <p:sldId id="273" r:id="rId10"/>
    <p:sldId id="260" r:id="rId11"/>
    <p:sldId id="261" r:id="rId12"/>
    <p:sldId id="262" r:id="rId13"/>
    <p:sldId id="274" r:id="rId14"/>
    <p:sldId id="26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31AD8D-5485-4B14-9194-FC6E7E8D0748}" type="datetimeFigureOut">
              <a:rPr lang="tr-TR" smtClean="0"/>
              <a:pPr/>
              <a:t>27.06.2016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F72141-A07C-45F8-B96B-08EBDE07B6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414592" cy="4032447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29/12/2012 TARİH VE 28512 SAYILI İŞ </a:t>
            </a:r>
            <a:r>
              <a:rPr lang="tr-TR" b="1" dirty="0">
                <a:solidFill>
                  <a:srgbClr val="FF0000"/>
                </a:solidFill>
              </a:rPr>
              <a:t>SAĞLIĞI VE GÜVENLİĞİ RİSK DEĞERLENDİRMESİ </a:t>
            </a:r>
            <a:r>
              <a:rPr lang="tr-TR" b="1" dirty="0" smtClean="0">
                <a:solidFill>
                  <a:srgbClr val="FF0000"/>
                </a:solidFill>
              </a:rPr>
              <a:t>YÖNETMELİĞİ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002060"/>
                </a:solidFill>
              </a:rPr>
              <a:t/>
            </a:r>
            <a:br>
              <a:rPr lang="tr-TR" b="1" dirty="0">
                <a:solidFill>
                  <a:srgbClr val="002060"/>
                </a:solidFill>
              </a:rPr>
            </a:br>
            <a:r>
              <a:rPr lang="tr-TR" b="1" dirty="0" smtClean="0">
                <a:solidFill>
                  <a:srgbClr val="002060"/>
                </a:solidFill>
              </a:rPr>
              <a:t>İŞVEREN YÜKÜMLÜLÜKLERİ </a:t>
            </a:r>
            <a:br>
              <a:rPr lang="tr-TR" b="1" dirty="0" smtClean="0">
                <a:solidFill>
                  <a:srgbClr val="002060"/>
                </a:solidFill>
              </a:rPr>
            </a:br>
            <a:r>
              <a:rPr lang="tr-TR" b="1" dirty="0" smtClean="0">
                <a:solidFill>
                  <a:srgbClr val="002060"/>
                </a:solidFill>
              </a:rPr>
              <a:t>RİSK HESAPLANMASI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RİSK DEĞERLENDİRME EKİBİ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a)  </a:t>
            </a:r>
            <a:r>
              <a:rPr lang="tr-TR" b="1" dirty="0"/>
              <a:t>İşveren veya işveren vekili.</a:t>
            </a:r>
          </a:p>
          <a:p>
            <a:r>
              <a:rPr lang="tr-TR" dirty="0"/>
              <a:t>b) </a:t>
            </a:r>
            <a:r>
              <a:rPr lang="tr-TR" dirty="0" smtClean="0"/>
              <a:t> İşyerinde </a:t>
            </a:r>
            <a:r>
              <a:rPr lang="tr-TR" dirty="0"/>
              <a:t>sağlık ve güvenlik hizmetini yürüten </a:t>
            </a:r>
            <a:r>
              <a:rPr lang="tr-TR" dirty="0" smtClean="0"/>
              <a:t>    </a:t>
            </a:r>
            <a:r>
              <a:rPr lang="tr-TR" b="1" dirty="0" smtClean="0"/>
              <a:t>iş </a:t>
            </a:r>
            <a:r>
              <a:rPr lang="tr-TR" b="1" dirty="0"/>
              <a:t>güvenliği uzmanları ile işyeri hekimleri.</a:t>
            </a:r>
          </a:p>
          <a:p>
            <a:r>
              <a:rPr lang="tr-TR" dirty="0"/>
              <a:t>c) </a:t>
            </a:r>
            <a:r>
              <a:rPr lang="tr-TR" dirty="0" smtClean="0"/>
              <a:t> İşyerindeki </a:t>
            </a:r>
            <a:r>
              <a:rPr lang="tr-TR" b="1" dirty="0"/>
              <a:t>çalışan temsilcileri.</a:t>
            </a:r>
          </a:p>
          <a:p>
            <a:r>
              <a:rPr lang="tr-TR" dirty="0"/>
              <a:t>ç</a:t>
            </a:r>
            <a:r>
              <a:rPr lang="tr-TR" dirty="0" smtClean="0"/>
              <a:t>)  </a:t>
            </a:r>
            <a:r>
              <a:rPr lang="tr-TR" dirty="0"/>
              <a:t>İşyerindeki </a:t>
            </a:r>
            <a:r>
              <a:rPr lang="tr-TR" b="1" dirty="0"/>
              <a:t>destek elemanları.</a:t>
            </a:r>
          </a:p>
          <a:p>
            <a:r>
              <a:rPr lang="tr-TR" dirty="0" smtClean="0"/>
              <a:t>d)  İşyerindeki </a:t>
            </a:r>
            <a:r>
              <a:rPr lang="tr-TR" dirty="0"/>
              <a:t>bütün birimleri temsil edecek şekilde belirlenen ve işyerinde yürütülen çalışmalar, mevcut veya muhtemel tehlike kaynakları ile </a:t>
            </a:r>
            <a:r>
              <a:rPr lang="tr-TR" b="1" dirty="0"/>
              <a:t>riskler konusunda bilgi sahibi çalışanlar.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Risk değerlendirmesi </a:t>
            </a:r>
            <a:r>
              <a:rPr lang="tr-TR" b="1" dirty="0" smtClean="0">
                <a:solidFill>
                  <a:srgbClr val="FF0000"/>
                </a:solidFill>
              </a:rPr>
              <a:t>çalışmaları RİSK DEĞERELNDİRME  EKİBİ </a:t>
            </a:r>
            <a:r>
              <a:rPr lang="tr-TR" dirty="0" smtClean="0"/>
              <a:t>tarafından sağlanabilir.</a:t>
            </a:r>
          </a:p>
          <a:p>
            <a:pPr>
              <a:buNone/>
            </a:pPr>
            <a:r>
              <a:rPr lang="tr-TR" dirty="0" smtClean="0"/>
              <a:t>          İşveren, ihtiyaç duyulduğunda bu ekibe destek olmak üzere işyeri dışındaki kişi ve kuruluşlardan </a:t>
            </a:r>
            <a:r>
              <a:rPr lang="tr-TR" b="1" dirty="0" smtClean="0">
                <a:solidFill>
                  <a:srgbClr val="FF0000"/>
                </a:solidFill>
              </a:rPr>
              <a:t>HİZMET ALABİLİR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     İŞVEREN</a:t>
            </a:r>
            <a:r>
              <a:rPr lang="tr-TR" dirty="0" smtClean="0"/>
              <a:t>, risk değerlendirmesi çalışmalarında görevlendirilen kişi veya kişilerin görevlerini yerine getirmeleri amacıyla araç, gereç, mekân ve zaman gibi gerekli bütün ihtiyaçlarını karşılar, görevlerini yürütmeleri sebebiyle hak ve yetkilerini kısıtlayamaz.</a:t>
            </a:r>
          </a:p>
          <a:p>
            <a:pPr>
              <a:buNone/>
            </a:pPr>
            <a:r>
              <a:rPr lang="tr-TR" dirty="0" smtClean="0"/>
              <a:t>          Risk değerlendirmesi çalışmalarında görevlendirilen kişi veya kişiler işveren tarafından sağlanan bilgi ve </a:t>
            </a:r>
            <a:r>
              <a:rPr lang="tr-TR" b="1" dirty="0" smtClean="0">
                <a:solidFill>
                  <a:srgbClr val="FF0000"/>
                </a:solidFill>
              </a:rPr>
              <a:t>BELGELERİ KORUR VE GİZLİ TUTAR.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74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OKUL İSG EVRAKLARI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İSG KURULU</a:t>
            </a:r>
          </a:p>
          <a:p>
            <a:pPr>
              <a:buNone/>
            </a:pPr>
            <a:r>
              <a:rPr lang="tr-TR" dirty="0" smtClean="0"/>
              <a:t>İSG RİSK EKİBİ</a:t>
            </a:r>
          </a:p>
          <a:p>
            <a:pPr>
              <a:buNone/>
            </a:pPr>
            <a:r>
              <a:rPr lang="tr-TR" dirty="0" smtClean="0"/>
              <a:t>ACİL DURUM PLANI</a:t>
            </a:r>
          </a:p>
          <a:p>
            <a:pPr>
              <a:buNone/>
            </a:pPr>
            <a:r>
              <a:rPr lang="tr-TR" dirty="0" smtClean="0"/>
              <a:t>ACİL DURUM EKİPLERİ (Sivil Savunma E)</a:t>
            </a:r>
          </a:p>
          <a:p>
            <a:pPr>
              <a:buNone/>
            </a:pPr>
            <a:r>
              <a:rPr lang="tr-TR" dirty="0" smtClean="0"/>
              <a:t>ACİL DURUM EĞİTİMLERİ</a:t>
            </a:r>
          </a:p>
          <a:p>
            <a:pPr marL="90488" indent="-7938">
              <a:buNone/>
            </a:pPr>
            <a:r>
              <a:rPr lang="tr-TR" b="1" dirty="0" smtClean="0"/>
              <a:t>İzmir </a:t>
            </a:r>
            <a:r>
              <a:rPr lang="tr-TR" b="1" dirty="0" smtClean="0"/>
              <a:t>İl Afet ve Acil Durum Müdürlüğü </a:t>
            </a:r>
            <a:endParaRPr lang="tr-TR" b="1" dirty="0" smtClean="0"/>
          </a:p>
          <a:p>
            <a:pPr marL="90488" indent="-7938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          Tel</a:t>
            </a:r>
            <a:r>
              <a:rPr lang="tr-TR" b="1" dirty="0" smtClean="0"/>
              <a:t>:</a:t>
            </a:r>
            <a:r>
              <a:rPr lang="tr-TR" dirty="0" smtClean="0"/>
              <a:t> 0 232 478 17 </a:t>
            </a:r>
            <a:r>
              <a:rPr lang="tr-TR" dirty="0" smtClean="0"/>
              <a:t>01</a:t>
            </a:r>
          </a:p>
          <a:p>
            <a:pPr marL="0" indent="0">
              <a:buNone/>
            </a:pPr>
            <a:r>
              <a:rPr lang="tr-TR" b="1" dirty="0" smtClean="0"/>
              <a:t>Sivil </a:t>
            </a:r>
            <a:r>
              <a:rPr lang="tr-TR" b="1" dirty="0" smtClean="0"/>
              <a:t>Savunma Arama ve Kurtarma Birlik </a:t>
            </a:r>
            <a:r>
              <a:rPr lang="tr-TR" b="1" dirty="0" smtClean="0"/>
              <a:t>  Müdürlüğü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</a:t>
            </a:r>
            <a:r>
              <a:rPr lang="tr-TR" b="1" dirty="0" smtClean="0"/>
              <a:t>Tel</a:t>
            </a:r>
            <a:r>
              <a:rPr lang="tr-TR" b="1" dirty="0" smtClean="0"/>
              <a:t>:</a:t>
            </a:r>
            <a:r>
              <a:rPr lang="tr-TR" dirty="0" smtClean="0"/>
              <a:t> 0 232 478 55 15 </a:t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3284984"/>
            <a:ext cx="7498080" cy="2866330"/>
          </a:xfrm>
        </p:spPr>
        <p:txBody>
          <a:bodyPr/>
          <a:lstStyle/>
          <a:p>
            <a:r>
              <a:rPr lang="tr-TR" dirty="0" smtClean="0"/>
              <a:t>Dinlediğiniz</a:t>
            </a:r>
            <a:r>
              <a:rPr lang="tr-TR" dirty="0" smtClean="0"/>
              <a:t> </a:t>
            </a:r>
            <a:r>
              <a:rPr lang="tr-TR" dirty="0" smtClean="0"/>
              <a:t>için teşekkür ederiz.</a:t>
            </a:r>
            <a:br>
              <a:rPr lang="tr-TR" dirty="0" smtClean="0"/>
            </a:br>
            <a:r>
              <a:rPr lang="tr-TR" dirty="0" smtClean="0"/>
              <a:t>	  Funda TUNABOYLU</a:t>
            </a:r>
            <a:br>
              <a:rPr lang="tr-TR" dirty="0" smtClean="0"/>
            </a:br>
            <a:r>
              <a:rPr lang="tr-TR" dirty="0" smtClean="0"/>
              <a:t>  Çiğli İlçe MEM İSG Uzmanı</a:t>
            </a:r>
            <a:endParaRPr lang="tr-TR" dirty="0"/>
          </a:p>
        </p:txBody>
      </p:sp>
      <p:pic>
        <p:nvPicPr>
          <p:cNvPr id="4" name="3 İçerik Yer Tutucusu" descr="C:\Users\TSS\Desktop\ISG\ÇİĞLİ LOGO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43204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RİSKLERİN ÖNLENMESİ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 </a:t>
            </a:r>
            <a:r>
              <a:rPr lang="tr-TR" dirty="0" smtClean="0"/>
              <a:t>            İşyerinde </a:t>
            </a:r>
            <a:r>
              <a:rPr lang="tr-TR" dirty="0"/>
              <a:t>yürütülen işlerin bütün safhalarında iş sağlığı ve güvenliği ile ilgili riskleri ortadan kaldırmak veya azaltmak için planlanan ve alınan tedbirlerin </a:t>
            </a:r>
            <a:r>
              <a:rPr lang="tr-TR" dirty="0" smtClean="0"/>
              <a:t>tümünü kapsar.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TUTANAKLAR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        İşyerinde meydana gelen; çalışan, işyeri ya da iş ekipmanını zarara uğratma potansiyeli olduğu halde zarara uğratmayan olayı (RAMAK KALA), meydana gelen KAZA ve MESLEK HASTALIKLARINI mutlaka işveren tarafından tutanak altına almalıdır.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</a:t>
            </a:r>
            <a:r>
              <a:rPr lang="tr-TR" sz="3200" dirty="0" smtClean="0"/>
              <a:t>İşyerinde meydana gelen kaza için kaza olay tutanağı hazırlanır ve 3 iş günü içerisinde SGK ya bildirilir.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marL="809625" indent="269875"/>
            <a:r>
              <a:rPr lang="tr-TR" sz="3600" b="1" dirty="0" smtClean="0">
                <a:solidFill>
                  <a:srgbClr val="FF0000"/>
                </a:solidFill>
              </a:rPr>
              <a:t>RİSK: </a:t>
            </a:r>
            <a:r>
              <a:rPr lang="tr-TR" sz="3600" dirty="0" smtClean="0"/>
              <a:t>Tehlikeden kaynaklanacak kayıp, </a:t>
            </a:r>
            <a:br>
              <a:rPr lang="tr-TR" sz="3600" dirty="0" smtClean="0"/>
            </a:br>
            <a:r>
              <a:rPr lang="tr-TR" sz="3600" dirty="0" smtClean="0"/>
              <a:t>             yaralanma ya da başka zararlı sonuç meydana gelme  ihtimalidir.</a:t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556792"/>
            <a:ext cx="76328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            Risk</a:t>
            </a:r>
            <a:r>
              <a:rPr lang="tr-TR" dirty="0"/>
              <a:t> ise, belirli bir tehlikeli olayın meydana gelme </a:t>
            </a:r>
            <a:r>
              <a:rPr lang="tr-TR" b="1" i="1" dirty="0" smtClean="0">
                <a:solidFill>
                  <a:srgbClr val="FF0000"/>
                </a:solidFill>
              </a:rPr>
              <a:t>ihtimali (olasılık)</a:t>
            </a:r>
            <a:r>
              <a:rPr lang="tr-TR" dirty="0"/>
              <a:t> ile bu olayın sonuçlarının ortaya çıkardığı zarar veya hasarın </a:t>
            </a:r>
            <a:r>
              <a:rPr lang="tr-TR" b="1" i="1" dirty="0">
                <a:solidFill>
                  <a:srgbClr val="FF0000"/>
                </a:solidFill>
              </a:rPr>
              <a:t>şiddetinin</a:t>
            </a:r>
            <a:r>
              <a:rPr lang="tr-TR" dirty="0"/>
              <a:t> </a:t>
            </a:r>
            <a:r>
              <a:rPr lang="tr-TR" dirty="0" smtClean="0"/>
              <a:t>bileşkesidir.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err="1" smtClean="0"/>
              <a:t>Formulize</a:t>
            </a:r>
            <a:r>
              <a:rPr lang="tr-TR" dirty="0" smtClean="0"/>
              <a:t> </a:t>
            </a:r>
            <a:r>
              <a:rPr lang="tr-TR" dirty="0"/>
              <a:t>edecek olursak; </a:t>
            </a:r>
            <a:r>
              <a:rPr lang="tr-TR" b="1" i="1" dirty="0">
                <a:solidFill>
                  <a:srgbClr val="FF0000"/>
                </a:solidFill>
              </a:rPr>
              <a:t>Risk = </a:t>
            </a:r>
            <a:r>
              <a:rPr lang="tr-TR" b="1" i="1" dirty="0" smtClean="0">
                <a:solidFill>
                  <a:srgbClr val="FF0000"/>
                </a:solidFill>
              </a:rPr>
              <a:t>Olasılık </a:t>
            </a:r>
            <a:r>
              <a:rPr lang="tr-TR" b="1" i="1" dirty="0">
                <a:solidFill>
                  <a:srgbClr val="FF0000"/>
                </a:solidFill>
              </a:rPr>
              <a:t>x Şiddet</a:t>
            </a: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9563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80283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581528" cy="2304256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 smtClean="0"/>
              <a:t>1        : Anlamsız     </a:t>
            </a:r>
            <a:br>
              <a:rPr lang="tr-TR" sz="4000" dirty="0" smtClean="0"/>
            </a:br>
            <a:r>
              <a:rPr lang="tr-TR" sz="4000" dirty="0" smtClean="0"/>
              <a:t>2-6     : Düşük Risk       </a:t>
            </a:r>
            <a:br>
              <a:rPr lang="tr-TR" sz="4000" dirty="0" smtClean="0"/>
            </a:br>
            <a:r>
              <a:rPr lang="tr-TR" sz="4000" dirty="0" smtClean="0"/>
              <a:t>8-12   : Orta Risk     </a:t>
            </a:r>
            <a:br>
              <a:rPr lang="tr-TR" sz="4000" dirty="0" smtClean="0"/>
            </a:br>
            <a:r>
              <a:rPr lang="tr-TR" sz="4000" dirty="0" smtClean="0"/>
              <a:t>12-25  : Yüksek Risk</a:t>
            </a:r>
            <a:endParaRPr lang="tr-TR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9563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İSG KURUL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pc.DESKTOP-CDBTROD\Desktop\İSG KURU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57400"/>
            <a:ext cx="810039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RİSK EKİBİ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pc.DESKTOP-CDBTROD\Desktop\RİSK EKİB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810039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281</Words>
  <Application>Microsoft Office PowerPoint</Application>
  <PresentationFormat>Ekran Gösterisi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29/12/2012 TARİH VE 28512 SAYILI İŞ SAĞLIĞI VE GÜVENLİĞİ RİSK DEĞERLENDİRMESİ YÖNETMELİĞİ  İŞVEREN YÜKÜMLÜLÜKLERİ  RİSK HESAPLANMASI</vt:lpstr>
      <vt:lpstr>RİSKLERİN ÖNLENMESİ</vt:lpstr>
      <vt:lpstr>TUTANAKLAR</vt:lpstr>
      <vt:lpstr>RİSK: Tehlikeden kaynaklanacak kayıp,               yaralanma ya da başka zararlı sonuç meydana gelme  ihtimalidir. </vt:lpstr>
      <vt:lpstr>Slayt 5</vt:lpstr>
      <vt:lpstr>Slayt 6</vt:lpstr>
      <vt:lpstr>1        : Anlamsız      2-6     : Düşük Risk        8-12   : Orta Risk      12-25  : Yüksek Risk</vt:lpstr>
      <vt:lpstr>İSG KURUL</vt:lpstr>
      <vt:lpstr>RİSK EKİBİ</vt:lpstr>
      <vt:lpstr>RİSK DEĞERLENDİRME EKİBİ</vt:lpstr>
      <vt:lpstr>Slayt 11</vt:lpstr>
      <vt:lpstr>Slayt 12</vt:lpstr>
      <vt:lpstr>OKUL İSG EVRAKLARI</vt:lpstr>
      <vt:lpstr>Dinlediğiniz için teşekkür ederiz.    Funda TUNABOYLU   Çiğli İlçe MEM İSG Uzmanı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23</cp:revision>
  <dcterms:created xsi:type="dcterms:W3CDTF">2016-06-21T07:17:32Z</dcterms:created>
  <dcterms:modified xsi:type="dcterms:W3CDTF">2016-06-27T07:30:32Z</dcterms:modified>
</cp:coreProperties>
</file>