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23" r:id="rId2"/>
  </p:sldMasterIdLst>
  <p:notesMasterIdLst>
    <p:notesMasterId r:id="rId27"/>
  </p:notesMasterIdLst>
  <p:sldIdLst>
    <p:sldId id="270" r:id="rId3"/>
    <p:sldId id="481" r:id="rId4"/>
    <p:sldId id="271" r:id="rId5"/>
    <p:sldId id="280" r:id="rId6"/>
    <p:sldId id="281" r:id="rId7"/>
    <p:sldId id="434" r:id="rId8"/>
    <p:sldId id="435" r:id="rId9"/>
    <p:sldId id="436" r:id="rId10"/>
    <p:sldId id="437" r:id="rId11"/>
    <p:sldId id="438" r:id="rId12"/>
    <p:sldId id="439" r:id="rId13"/>
    <p:sldId id="440" r:id="rId14"/>
    <p:sldId id="287" r:id="rId15"/>
    <p:sldId id="290" r:id="rId16"/>
    <p:sldId id="433" r:id="rId17"/>
    <p:sldId id="291" r:id="rId18"/>
    <p:sldId id="292" r:id="rId19"/>
    <p:sldId id="293" r:id="rId20"/>
    <p:sldId id="451" r:id="rId21"/>
    <p:sldId id="452" r:id="rId22"/>
    <p:sldId id="453" r:id="rId23"/>
    <p:sldId id="454" r:id="rId24"/>
    <p:sldId id="458" r:id="rId25"/>
    <p:sldId id="524" r:id="rId26"/>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00"/>
    <a:srgbClr val="CC0000"/>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70" autoAdjust="0"/>
  </p:normalViewPr>
  <p:slideViewPr>
    <p:cSldViewPr>
      <p:cViewPr varScale="1">
        <p:scale>
          <a:sx n="41" d="100"/>
          <a:sy n="41" d="100"/>
        </p:scale>
        <p:origin x="-13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1157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23A1B00-4F76-44C6-9AFD-57432A8F7806}"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ECDCE80F-8B22-42F8-9944-E902DF1F26E0}" type="slidenum">
              <a:rPr lang="tr-TR" smtClean="0"/>
              <a:pPr/>
              <a:t>1</a:t>
            </a:fld>
            <a:endParaRPr lang="tr-TR"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pPr eaLnBrk="1" hangingPunct="1"/>
            <a:endParaRPr lang="en-US" smtClean="0"/>
          </a:p>
        </p:txBody>
      </p:sp>
      <p:sp>
        <p:nvSpPr>
          <p:cNvPr id="11776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2FEEFD8-2EBF-4F5E-BF2D-A657C434BE80}" type="slidenum">
              <a:rPr lang="tr-TR" sz="1200"/>
              <a:pPr algn="r"/>
              <a:t>6</a:t>
            </a:fld>
            <a:endParaRPr lang="tr-T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pPr eaLnBrk="1" hangingPunct="1"/>
            <a:endParaRPr lang="en-US" smtClean="0"/>
          </a:p>
        </p:txBody>
      </p:sp>
      <p:sp>
        <p:nvSpPr>
          <p:cNvPr id="1187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3330BDF-87D0-4EBC-8922-65AA85D2DE6E}" type="slidenum">
              <a:rPr lang="tr-TR" sz="1200"/>
              <a:pPr algn="r"/>
              <a:t>9</a:t>
            </a:fld>
            <a:endParaRPr lang="tr-T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pPr eaLnBrk="1" hangingPunct="1"/>
            <a:endParaRPr lang="en-US" smtClean="0"/>
          </a:p>
        </p:txBody>
      </p:sp>
      <p:sp>
        <p:nvSpPr>
          <p:cNvPr id="11981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283A41F-F3DF-41FF-844A-FB10058DBA6A}" type="slidenum">
              <a:rPr lang="tr-TR" sz="1200"/>
              <a:pPr algn="r"/>
              <a:t>11</a:t>
            </a:fld>
            <a:endParaRPr lang="tr-T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pPr eaLnBrk="1" hangingPunct="1"/>
            <a:endParaRPr lang="en-US" smtClean="0"/>
          </a:p>
        </p:txBody>
      </p:sp>
      <p:sp>
        <p:nvSpPr>
          <p:cNvPr id="1208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1FAB18F-8823-491E-A737-7A0A76CA38A4}" type="slidenum">
              <a:rPr lang="tr-TR" sz="1200"/>
              <a:pPr algn="r"/>
              <a:t>12</a:t>
            </a:fld>
            <a:endParaRPr lang="tr-T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pPr eaLnBrk="1" hangingPunct="1"/>
            <a:endParaRPr lang="en-US" smtClean="0"/>
          </a:p>
        </p:txBody>
      </p:sp>
      <p:sp>
        <p:nvSpPr>
          <p:cNvPr id="13107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D6EEA56-6DF8-4D7C-97A1-332C8D2C26B6}" type="slidenum">
              <a:rPr lang="tr-TR" sz="1200"/>
              <a:pPr algn="r"/>
              <a:t>19</a:t>
            </a:fld>
            <a:endParaRPr lang="tr-T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pPr eaLnBrk="1" hangingPunct="1"/>
            <a:endParaRPr lang="en-US" smtClean="0"/>
          </a:p>
        </p:txBody>
      </p:sp>
      <p:sp>
        <p:nvSpPr>
          <p:cNvPr id="1321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7B3A6D3-0F2B-4970-B4DA-1EEBB8437DB9}" type="slidenum">
              <a:rPr lang="tr-TR" sz="1200"/>
              <a:pPr algn="r"/>
              <a:t>21</a:t>
            </a:fld>
            <a:endParaRPr lang="tr-T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p:spPr>
        <p:txBody>
          <a:bodyPr/>
          <a:lstStyle/>
          <a:p>
            <a:pPr eaLnBrk="1" hangingPunct="1"/>
            <a:endParaRPr lang="en-US" smtClean="0"/>
          </a:p>
        </p:txBody>
      </p:sp>
      <p:sp>
        <p:nvSpPr>
          <p:cNvPr id="1331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8080A53-AC2B-4A29-AAF0-4FBF0BA7DD54}" type="slidenum">
              <a:rPr lang="tr-TR" sz="1200"/>
              <a:pPr algn="r"/>
              <a:t>22</a:t>
            </a:fld>
            <a:endParaRPr lang="tr-T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819E461-2737-4196-9A99-1ED9C90B5B5F}" type="slidenum">
              <a:rPr lang="tr-TR" sz="1200"/>
              <a:pPr algn="r"/>
              <a:t>23</a:t>
            </a:fld>
            <a:endParaRPr lang="tr-TR" sz="1200"/>
          </a:p>
        </p:txBody>
      </p:sp>
      <p:sp>
        <p:nvSpPr>
          <p:cNvPr id="136195" name="Text Box 2"/>
          <p:cNvSpPr txBox="1">
            <a:spLocks noChangeArrowheads="1"/>
          </p:cNvSpPr>
          <p:nvPr/>
        </p:nvSpPr>
        <p:spPr bwMode="auto">
          <a:xfrm>
            <a:off x="857250" y="685800"/>
            <a:ext cx="5143500" cy="3429000"/>
          </a:xfrm>
          <a:prstGeom prst="rect">
            <a:avLst/>
          </a:prstGeom>
          <a:solidFill>
            <a:srgbClr val="FFFFFF"/>
          </a:solidFill>
          <a:ln w="9525">
            <a:solidFill>
              <a:srgbClr val="000000"/>
            </a:solidFill>
            <a:miter lim="800000"/>
            <a:headEnd/>
            <a:tailEnd/>
          </a:ln>
        </p:spPr>
        <p:txBody>
          <a:bodyPr wrap="none" anchor="ctr"/>
          <a:lstStyle/>
          <a:p>
            <a:endParaRPr lang="en-US" sz="1800"/>
          </a:p>
        </p:txBody>
      </p:sp>
      <p:sp>
        <p:nvSpPr>
          <p:cNvPr id="136196" name="Rectangle 3"/>
          <p:cNvSpPr>
            <a:spLocks noGrp="1" noChangeArrowheads="1"/>
          </p:cNvSpPr>
          <p:nvPr>
            <p:ph type="body"/>
          </p:nvPr>
        </p:nvSpPr>
        <p:spPr>
          <a:xfrm>
            <a:off x="914400" y="4343400"/>
            <a:ext cx="5029200" cy="4116388"/>
          </a:xfrm>
          <a:noFill/>
          <a:ln/>
        </p:spPr>
        <p:txBody>
          <a:bodyPr wrap="none" anchor="ct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solidFill>
                  <a:srgbClr val="D1EAEE"/>
                </a:solidFill>
              </a:defRPr>
            </a:lvl1pPr>
          </a:lstStyle>
          <a:p>
            <a:pPr>
              <a:defRPr/>
            </a:pPr>
            <a:fld id="{67FB372A-4AD2-44C5-9814-7A102BAFE2DF}" type="datetime1">
              <a:rPr lang="tr-TR"/>
              <a:pPr>
                <a:defRPr/>
              </a:pPr>
              <a:t>15.06.2017</a:t>
            </a:fld>
            <a:endParaRPr lang="tr-TR"/>
          </a:p>
        </p:txBody>
      </p:sp>
      <p:sp>
        <p:nvSpPr>
          <p:cNvPr id="5" name="18 Altbilgi Yer Tutucusu"/>
          <p:cNvSpPr>
            <a:spLocks noGrp="1"/>
          </p:cNvSpPr>
          <p:nvPr>
            <p:ph type="ftr" sz="quarter" idx="11"/>
          </p:nvPr>
        </p:nvSpPr>
        <p:spPr/>
        <p:txBody>
          <a:bodyPr/>
          <a:lstStyle>
            <a:lvl1pPr>
              <a:defRPr>
                <a:solidFill>
                  <a:srgbClr val="D1EAEE"/>
                </a:solidFill>
              </a:defRPr>
            </a:lvl1pPr>
          </a:lstStyle>
          <a:p>
            <a:pPr>
              <a:defRPr/>
            </a:pPr>
            <a:endParaRPr lang="tr-TR"/>
          </a:p>
        </p:txBody>
      </p:sp>
      <p:sp>
        <p:nvSpPr>
          <p:cNvPr id="6" name="26 Slayt Numarası Yer Tutucusu"/>
          <p:cNvSpPr>
            <a:spLocks noGrp="1"/>
          </p:cNvSpPr>
          <p:nvPr>
            <p:ph type="sldNum" sz="quarter" idx="12"/>
          </p:nvPr>
        </p:nvSpPr>
        <p:spPr/>
        <p:txBody>
          <a:bodyPr/>
          <a:lstStyle>
            <a:lvl1pPr>
              <a:defRPr/>
            </a:lvl1pPr>
          </a:lstStyle>
          <a:p>
            <a:pPr>
              <a:defRPr/>
            </a:pPr>
            <a:fld id="{32790961-06D8-45B0-9D54-D1F586884F60}"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36FAC753-77E5-414A-B0D1-E578BBA16FAF}" type="datetime1">
              <a:rPr lang="tr-TR"/>
              <a:pPr>
                <a:defRPr/>
              </a:pPr>
              <a:t>15.06.2017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34A16104-0B2D-46C4-A5B7-A371D075301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DD9E43F4-40F8-4422-8C67-A393026257F8}" type="datetime1">
              <a:rPr lang="tr-TR"/>
              <a:pPr>
                <a:defRPr/>
              </a:pPr>
              <a:t>15.06.2017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8ABAE2D2-BD22-4EE0-9E2F-376AAE7A0DD9}"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9 Veri Yer Tutucusu"/>
          <p:cNvSpPr>
            <a:spLocks noGrp="1"/>
          </p:cNvSpPr>
          <p:nvPr>
            <p:ph type="dt" sz="half" idx="10"/>
          </p:nvPr>
        </p:nvSpPr>
        <p:spPr/>
        <p:txBody>
          <a:bodyPr/>
          <a:lstStyle>
            <a:lvl1pPr>
              <a:defRPr/>
            </a:lvl1pPr>
          </a:lstStyle>
          <a:p>
            <a:pPr>
              <a:defRPr/>
            </a:pPr>
            <a:fld id="{B14D299E-B50A-4AE0-9E72-146042CD7E41}" type="datetime1">
              <a:rPr lang="tr-TR"/>
              <a:pPr>
                <a:defRPr/>
              </a:pPr>
              <a:t>15.06.2017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78B53620-9666-4D0B-914F-09EC0BFC15C0}"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9 Veri Yer Tutucusu"/>
          <p:cNvSpPr>
            <a:spLocks noGrp="1"/>
          </p:cNvSpPr>
          <p:nvPr>
            <p:ph type="dt" sz="half" idx="10"/>
          </p:nvPr>
        </p:nvSpPr>
        <p:spPr/>
        <p:txBody>
          <a:bodyPr/>
          <a:lstStyle>
            <a:lvl1pPr>
              <a:defRPr/>
            </a:lvl1pPr>
          </a:lstStyle>
          <a:p>
            <a:pPr>
              <a:defRPr/>
            </a:pPr>
            <a:fld id="{26B72CB3-186C-4910-B52A-0E1F302975FC}" type="datetime1">
              <a:rPr lang="tr-TR"/>
              <a:pPr>
                <a:defRPr/>
              </a:pPr>
              <a:t>15.06.2017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537C785F-F395-49E6-8D07-305C80BB9864}" type="slidenum">
              <a:rPr lang="tr-TR"/>
              <a:pPr>
                <a:defRPr/>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9 Veri Yer Tutucusu"/>
          <p:cNvSpPr>
            <a:spLocks noGrp="1"/>
          </p:cNvSpPr>
          <p:nvPr>
            <p:ph type="dt" sz="half" idx="10"/>
          </p:nvPr>
        </p:nvSpPr>
        <p:spPr/>
        <p:txBody>
          <a:bodyPr/>
          <a:lstStyle>
            <a:lvl1pPr>
              <a:defRPr/>
            </a:lvl1pPr>
          </a:lstStyle>
          <a:p>
            <a:pPr>
              <a:defRPr/>
            </a:pPr>
            <a:fld id="{BF66580A-667D-4345-94B7-60D73C3F3AFE}" type="datetime1">
              <a:rPr lang="tr-TR"/>
              <a:pPr>
                <a:defRPr/>
              </a:pPr>
              <a:t>15.06.2017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CD50BD5A-73E5-4D5D-B38B-AC91632256F8}" type="slidenum">
              <a:rPr lang="tr-TR"/>
              <a:pPr>
                <a:defRPr/>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557338"/>
            <a:ext cx="4038600" cy="4767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557338"/>
            <a:ext cx="4038600" cy="4767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9 Veri Yer Tutucusu"/>
          <p:cNvSpPr>
            <a:spLocks noGrp="1"/>
          </p:cNvSpPr>
          <p:nvPr>
            <p:ph type="dt" sz="half" idx="10"/>
          </p:nvPr>
        </p:nvSpPr>
        <p:spPr/>
        <p:txBody>
          <a:bodyPr/>
          <a:lstStyle>
            <a:lvl1pPr>
              <a:defRPr/>
            </a:lvl1pPr>
          </a:lstStyle>
          <a:p>
            <a:pPr>
              <a:defRPr/>
            </a:pPr>
            <a:fld id="{65CA919A-319D-464B-9E6B-2D7CDB3CA555}" type="datetime1">
              <a:rPr lang="tr-TR"/>
              <a:pPr>
                <a:defRPr/>
              </a:pPr>
              <a:t>15.06.2017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A264A0BA-2E18-4F7C-86E1-33CCD1D11CFC}" type="slidenum">
              <a:rPr lang="tr-TR"/>
              <a:pPr>
                <a:defRPr/>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9 Veri Yer Tutucusu"/>
          <p:cNvSpPr>
            <a:spLocks noGrp="1"/>
          </p:cNvSpPr>
          <p:nvPr>
            <p:ph type="dt" sz="half" idx="10"/>
          </p:nvPr>
        </p:nvSpPr>
        <p:spPr/>
        <p:txBody>
          <a:bodyPr/>
          <a:lstStyle>
            <a:lvl1pPr>
              <a:defRPr/>
            </a:lvl1pPr>
          </a:lstStyle>
          <a:p>
            <a:pPr>
              <a:defRPr/>
            </a:pPr>
            <a:fld id="{D9BE764B-7346-444E-A6EB-6DAD41FEBCE7}" type="datetime1">
              <a:rPr lang="tr-TR"/>
              <a:pPr>
                <a:defRPr/>
              </a:pPr>
              <a:t>15.06.2017</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95E47B41-0901-4D5E-9118-0B39401C231D}" type="slidenum">
              <a:rPr lang="tr-TR"/>
              <a:pPr>
                <a:defRPr/>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9 Veri Yer Tutucusu"/>
          <p:cNvSpPr>
            <a:spLocks noGrp="1"/>
          </p:cNvSpPr>
          <p:nvPr>
            <p:ph type="dt" sz="half" idx="10"/>
          </p:nvPr>
        </p:nvSpPr>
        <p:spPr/>
        <p:txBody>
          <a:bodyPr/>
          <a:lstStyle>
            <a:lvl1pPr>
              <a:defRPr/>
            </a:lvl1pPr>
          </a:lstStyle>
          <a:p>
            <a:pPr>
              <a:defRPr/>
            </a:pPr>
            <a:fld id="{6E298966-2F9A-4647-93D1-C3BCF30CE299}" type="datetime1">
              <a:rPr lang="tr-TR"/>
              <a:pPr>
                <a:defRPr/>
              </a:pPr>
              <a:t>15.06.2017</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30291B08-0786-471C-8EB5-98BF68700C29}" type="slidenum">
              <a:rPr lang="tr-TR"/>
              <a:pPr>
                <a:defRPr/>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66429479-0BF0-4357-9D53-43DCFAA7E5F8}" type="datetime1">
              <a:rPr lang="tr-TR"/>
              <a:pPr>
                <a:defRPr/>
              </a:pPr>
              <a:t>15.06.2017</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6A9A72C4-3B9E-4403-88D1-3163617426EB}" type="slidenum">
              <a:rPr lang="tr-TR"/>
              <a:pPr>
                <a:defRPr/>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9 Veri Yer Tutucusu"/>
          <p:cNvSpPr>
            <a:spLocks noGrp="1"/>
          </p:cNvSpPr>
          <p:nvPr>
            <p:ph type="dt" sz="half" idx="10"/>
          </p:nvPr>
        </p:nvSpPr>
        <p:spPr/>
        <p:txBody>
          <a:bodyPr/>
          <a:lstStyle>
            <a:lvl1pPr>
              <a:defRPr/>
            </a:lvl1pPr>
          </a:lstStyle>
          <a:p>
            <a:pPr>
              <a:defRPr/>
            </a:pPr>
            <a:fld id="{B8BAC45F-57C4-4CAD-A3ED-C717ADE3993E}" type="datetime1">
              <a:rPr lang="tr-TR"/>
              <a:pPr>
                <a:defRPr/>
              </a:pPr>
              <a:t>15.06.2017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95323AB8-966A-46FD-9AB2-3135F5EBE39C}"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440039C5-9AE4-44B2-9384-8C15DCA92561}" type="datetime1">
              <a:rPr lang="tr-TR"/>
              <a:pPr>
                <a:defRPr/>
              </a:pPr>
              <a:t>15.06.2017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BF853BAB-9C42-4486-9094-2107C9467322}" type="slidenum">
              <a:rPr lang="tr-TR"/>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9 Veri Yer Tutucusu"/>
          <p:cNvSpPr>
            <a:spLocks noGrp="1"/>
          </p:cNvSpPr>
          <p:nvPr>
            <p:ph type="dt" sz="half" idx="10"/>
          </p:nvPr>
        </p:nvSpPr>
        <p:spPr/>
        <p:txBody>
          <a:bodyPr/>
          <a:lstStyle>
            <a:lvl1pPr>
              <a:defRPr/>
            </a:lvl1pPr>
          </a:lstStyle>
          <a:p>
            <a:pPr>
              <a:defRPr/>
            </a:pPr>
            <a:fld id="{5C3D0F64-2533-412C-AAEB-C65E64120786}" type="datetime1">
              <a:rPr lang="tr-TR"/>
              <a:pPr>
                <a:defRPr/>
              </a:pPr>
              <a:t>15.06.2017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8E369399-65EB-487A-9AFB-FBFD1E8B7B8B}" type="slidenum">
              <a:rPr lang="tr-TR"/>
              <a:pPr>
                <a:defRPr/>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9 Veri Yer Tutucusu"/>
          <p:cNvSpPr>
            <a:spLocks noGrp="1"/>
          </p:cNvSpPr>
          <p:nvPr>
            <p:ph type="dt" sz="half" idx="10"/>
          </p:nvPr>
        </p:nvSpPr>
        <p:spPr/>
        <p:txBody>
          <a:bodyPr/>
          <a:lstStyle>
            <a:lvl1pPr>
              <a:defRPr/>
            </a:lvl1pPr>
          </a:lstStyle>
          <a:p>
            <a:pPr>
              <a:defRPr/>
            </a:pPr>
            <a:fld id="{595C1926-F6D5-4A72-B697-4F6A5FCE5F5E}" type="datetime1">
              <a:rPr lang="tr-TR"/>
              <a:pPr>
                <a:defRPr/>
              </a:pPr>
              <a:t>15.06.2017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93A27ECF-350B-49D2-9F8C-0A2FD179C00D}" type="slidenum">
              <a:rPr lang="tr-TR"/>
              <a:pPr>
                <a:defRPr/>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630238"/>
            <a:ext cx="2057400" cy="569436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630238"/>
            <a:ext cx="6019800" cy="5694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9 Veri Yer Tutucusu"/>
          <p:cNvSpPr>
            <a:spLocks noGrp="1"/>
          </p:cNvSpPr>
          <p:nvPr>
            <p:ph type="dt" sz="half" idx="10"/>
          </p:nvPr>
        </p:nvSpPr>
        <p:spPr/>
        <p:txBody>
          <a:bodyPr/>
          <a:lstStyle>
            <a:lvl1pPr>
              <a:defRPr/>
            </a:lvl1pPr>
          </a:lstStyle>
          <a:p>
            <a:pPr>
              <a:defRPr/>
            </a:pPr>
            <a:fld id="{BB4574CD-0A4C-4591-AE13-AAB77916DDC1}" type="datetime1">
              <a:rPr lang="tr-TR"/>
              <a:pPr>
                <a:defRPr/>
              </a:pPr>
              <a:t>15.06.2017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E88FE310-32E1-4D8F-9064-C8F23A5FA86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solidFill>
                  <a:srgbClr val="D1EAEE"/>
                </a:solidFill>
              </a:defRPr>
            </a:lvl1pPr>
          </a:lstStyle>
          <a:p>
            <a:pPr>
              <a:defRPr/>
            </a:pPr>
            <a:fld id="{9AFE1737-BB2B-4506-A772-498784C851A9}" type="datetime1">
              <a:rPr lang="tr-TR"/>
              <a:pPr>
                <a:defRPr/>
              </a:pPr>
              <a:t>15.06.2017</a:t>
            </a:fld>
            <a:endParaRPr lang="tr-TR"/>
          </a:p>
        </p:txBody>
      </p:sp>
      <p:sp>
        <p:nvSpPr>
          <p:cNvPr id="5" name="4 Altbilgi Yer Tutucusu"/>
          <p:cNvSpPr>
            <a:spLocks noGrp="1"/>
          </p:cNvSpPr>
          <p:nvPr>
            <p:ph type="ftr" sz="quarter" idx="11"/>
          </p:nvPr>
        </p:nvSpPr>
        <p:spPr/>
        <p:txBody>
          <a:bodyPr/>
          <a:lstStyle>
            <a:lvl1pPr>
              <a:defRPr>
                <a:solidFill>
                  <a:srgbClr val="D1EAEE"/>
                </a:solidFill>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CB3E11E-E346-4575-9CC3-74A9741BB71B}"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81D310D4-17C1-479B-A600-7A2F72EE7C56}" type="datetime1">
              <a:rPr lang="tr-TR"/>
              <a:pPr>
                <a:defRPr/>
              </a:pPr>
              <a:t>15.06.2017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D539CD43-EC4B-4EBA-B732-D75096C2615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78157B1B-FBE5-4949-B3B7-8B8D331B346B}" type="datetime1">
              <a:rPr lang="tr-TR"/>
              <a:pPr>
                <a:defRPr/>
              </a:pPr>
              <a:t>15.06.2017</a:t>
            </a:fld>
            <a:endParaRPr lang="tr-TR"/>
          </a:p>
        </p:txBody>
      </p:sp>
      <p:sp>
        <p:nvSpPr>
          <p:cNvPr id="8" name="21 Altbilgi Yer Tutucusu"/>
          <p:cNvSpPr>
            <a:spLocks noGrp="1"/>
          </p:cNvSpPr>
          <p:nvPr>
            <p:ph type="ftr" sz="quarter" idx="11"/>
          </p:nvPr>
        </p:nvSpPr>
        <p:spPr/>
        <p:txBody>
          <a:bodyPr/>
          <a:lstStyle>
            <a:lvl1pPr>
              <a:defRPr/>
            </a:lvl1pPr>
          </a:lstStyle>
          <a:p>
            <a:pPr>
              <a:defRPr/>
            </a:pPr>
            <a:endParaRPr lang="tr-TR"/>
          </a:p>
        </p:txBody>
      </p:sp>
      <p:sp>
        <p:nvSpPr>
          <p:cNvPr id="9" name="17 Slayt Numarası Yer Tutucusu"/>
          <p:cNvSpPr>
            <a:spLocks noGrp="1"/>
          </p:cNvSpPr>
          <p:nvPr>
            <p:ph type="sldNum" sz="quarter" idx="12"/>
          </p:nvPr>
        </p:nvSpPr>
        <p:spPr/>
        <p:txBody>
          <a:bodyPr/>
          <a:lstStyle>
            <a:lvl1pPr>
              <a:defRPr/>
            </a:lvl1pPr>
          </a:lstStyle>
          <a:p>
            <a:pPr>
              <a:defRPr/>
            </a:pPr>
            <a:fld id="{FE79E91A-62EC-4293-9FF4-070D620C98AB}"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5AFDAE64-0609-4E75-9DEA-FE3A8623F073}" type="datetime1">
              <a:rPr lang="tr-TR"/>
              <a:pPr>
                <a:defRPr/>
              </a:pPr>
              <a:t>15.06.2017</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3F9B298F-A8AB-444A-BAA6-51502BA02C32}"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72B58A38-FBC2-489F-BEC3-011DFCC5F9C9}" type="datetime1">
              <a:rPr lang="tr-TR"/>
              <a:pPr>
                <a:defRPr/>
              </a:pPr>
              <a:t>15.06.2017</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7C97D756-1853-45A3-8602-B25DE6DD35F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FD001E3A-C967-4916-9539-324C7CB4281E}" type="datetime1">
              <a:rPr lang="tr-TR"/>
              <a:pPr>
                <a:defRPr/>
              </a:pPr>
              <a:t>15.06.2017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A6B09221-7F2B-4287-8264-C393812F87BB}"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4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6" name="5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 name="6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endParaRPr>
          </a:p>
        </p:txBody>
      </p:sp>
      <p:sp>
        <p:nvSpPr>
          <p:cNvPr id="8" name="7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AD115DAF-258C-458E-888E-93D3ECCD7231}" type="datetime1">
              <a:rPr lang="tr-TR"/>
              <a:pPr>
                <a:defRPr/>
              </a:pPr>
              <a:t>15.06.2017</a:t>
            </a:fld>
            <a:endParaRPr lang="tr-TR"/>
          </a:p>
        </p:txBody>
      </p:sp>
      <p:sp>
        <p:nvSpPr>
          <p:cNvPr id="10" name="5 Altbilgi Yer Tutucusu"/>
          <p:cNvSpPr>
            <a:spLocks noGrp="1"/>
          </p:cNvSpPr>
          <p:nvPr>
            <p:ph type="ftr" sz="quarter" idx="11"/>
          </p:nvPr>
        </p:nvSpPr>
        <p:spPr/>
        <p:txBody>
          <a:bodyPr/>
          <a:lstStyle>
            <a:lvl1pPr>
              <a:defRPr/>
            </a:lvl1pPr>
          </a:lstStyle>
          <a:p>
            <a:pPr>
              <a:defRPr/>
            </a:pPr>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FCC48BC6-D9DE-402B-9EB9-55F8FE19DF15}"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endParaRPr>
          </a:p>
        </p:txBody>
      </p:sp>
      <p:sp>
        <p:nvSpPr>
          <p:cNvPr id="6148" name="8 Başlık Yer Tutucusu"/>
          <p:cNvSpPr>
            <a:spLocks noGrp="1"/>
          </p:cNvSpPr>
          <p:nvPr>
            <p:ph type="title"/>
          </p:nvPr>
        </p:nvSpPr>
        <p:spPr bwMode="auto">
          <a:xfrm>
            <a:off x="457200" y="630238"/>
            <a:ext cx="8229600" cy="782637"/>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6149" name="29 Metin Yer Tutucusu"/>
          <p:cNvSpPr>
            <a:spLocks noGrp="1"/>
          </p:cNvSpPr>
          <p:nvPr>
            <p:ph type="body" idx="1"/>
          </p:nvPr>
        </p:nvSpPr>
        <p:spPr bwMode="auto">
          <a:xfrm>
            <a:off x="457200" y="1557338"/>
            <a:ext cx="8229600" cy="47672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pPr>
              <a:defRPr/>
            </a:pPr>
            <a:fld id="{6BFC8A18-FF88-4121-9059-49B802190DE8}" type="datetime1">
              <a:rPr lang="tr-TR"/>
              <a:pPr>
                <a:defRPr/>
              </a:pPr>
              <a:t>15.06.2017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4F745D1-AFDD-44CC-85A2-AF1296035E37}" type="slidenum">
              <a:rPr lang="tr-TR"/>
              <a:pPr>
                <a:defRPr/>
              </a:pPr>
              <a:t>‹#›</a:t>
            </a:fld>
            <a:endParaRPr lang="tr-TR"/>
          </a:p>
        </p:txBody>
      </p:sp>
      <p:grpSp>
        <p:nvGrpSpPr>
          <p:cNvPr id="615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180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1800"/>
            </a:p>
          </p:txBody>
        </p:sp>
      </p:grpSp>
    </p:spTree>
  </p:cSld>
  <p:clrMap bg1="lt1" tx1="dk1" bg2="lt2" tx2="dk2" accent1="accent1" accent2="accent2" accent3="accent3" accent4="accent4" accent5="accent5" accent6="accent6" hlink="hlink" folHlink="folHlink"/>
  <p:sldLayoutIdLst>
    <p:sldLayoutId id="2147483868" r:id="rId1"/>
    <p:sldLayoutId id="2147483849" r:id="rId2"/>
    <p:sldLayoutId id="2147483869" r:id="rId3"/>
    <p:sldLayoutId id="2147483850" r:id="rId4"/>
    <p:sldLayoutId id="2147483851" r:id="rId5"/>
    <p:sldLayoutId id="2147483852" r:id="rId6"/>
    <p:sldLayoutId id="2147483853" r:id="rId7"/>
    <p:sldLayoutId id="2147483854" r:id="rId8"/>
    <p:sldLayoutId id="2147483870" r:id="rId9"/>
    <p:sldLayoutId id="2147483855" r:id="rId10"/>
    <p:sldLayoutId id="2147483856" r:id="rId11"/>
  </p:sldLayoutIdLst>
  <p:hf hdr="0" ftr="0" dt="0"/>
  <p:txStyles>
    <p:titleStyle>
      <a:lvl1pPr algn="l" rtl="0" eaLnBrk="0" fontAlgn="base" hangingPunct="0">
        <a:spcBef>
          <a:spcPct val="0"/>
        </a:spcBef>
        <a:spcAft>
          <a:spcPct val="0"/>
        </a:spcAft>
        <a:defRPr sz="3600" b="1" kern="1200">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Calibri" pitchFamily="34" charset="0"/>
        </a:defRPr>
      </a:lvl2pPr>
      <a:lvl3pPr algn="l" rtl="0" eaLnBrk="0" fontAlgn="base" hangingPunct="0">
        <a:spcBef>
          <a:spcPct val="0"/>
        </a:spcBef>
        <a:spcAft>
          <a:spcPct val="0"/>
        </a:spcAft>
        <a:defRPr sz="3600" b="1">
          <a:solidFill>
            <a:schemeClr val="tx2"/>
          </a:solidFill>
          <a:latin typeface="Calibri" pitchFamily="34" charset="0"/>
        </a:defRPr>
      </a:lvl3pPr>
      <a:lvl4pPr algn="l" rtl="0" eaLnBrk="0" fontAlgn="base" hangingPunct="0">
        <a:spcBef>
          <a:spcPct val="0"/>
        </a:spcBef>
        <a:spcAft>
          <a:spcPct val="0"/>
        </a:spcAft>
        <a:defRPr sz="3600" b="1">
          <a:solidFill>
            <a:schemeClr val="tx2"/>
          </a:solidFill>
          <a:latin typeface="Calibri" pitchFamily="34" charset="0"/>
        </a:defRPr>
      </a:lvl4pPr>
      <a:lvl5pPr algn="l" rtl="0" eaLnBrk="0" fontAlgn="base" hangingPunct="0">
        <a:spcBef>
          <a:spcPct val="0"/>
        </a:spcBef>
        <a:spcAft>
          <a:spcPct val="0"/>
        </a:spcAft>
        <a:defRPr sz="3600" b="1">
          <a:solidFill>
            <a:schemeClr val="tx2"/>
          </a:solidFill>
          <a:latin typeface="Calibri" pitchFamily="34" charset="0"/>
        </a:defRPr>
      </a:lvl5pPr>
      <a:lvl6pPr marL="457200" algn="l" rtl="0" fontAlgn="base">
        <a:spcBef>
          <a:spcPct val="0"/>
        </a:spcBef>
        <a:spcAft>
          <a:spcPct val="0"/>
        </a:spcAft>
        <a:defRPr sz="3600" b="1">
          <a:solidFill>
            <a:schemeClr val="tx2"/>
          </a:solidFill>
          <a:latin typeface="Calibri" pitchFamily="34" charset="0"/>
        </a:defRPr>
      </a:lvl6pPr>
      <a:lvl7pPr marL="914400" algn="l" rtl="0" fontAlgn="base">
        <a:spcBef>
          <a:spcPct val="0"/>
        </a:spcBef>
        <a:spcAft>
          <a:spcPct val="0"/>
        </a:spcAft>
        <a:defRPr sz="3600" b="1">
          <a:solidFill>
            <a:schemeClr val="tx2"/>
          </a:solidFill>
          <a:latin typeface="Calibri" pitchFamily="34" charset="0"/>
        </a:defRPr>
      </a:lvl7pPr>
      <a:lvl8pPr marL="1371600" algn="l" rtl="0" fontAlgn="base">
        <a:spcBef>
          <a:spcPct val="0"/>
        </a:spcBef>
        <a:spcAft>
          <a:spcPct val="0"/>
        </a:spcAft>
        <a:defRPr sz="3600" b="1">
          <a:solidFill>
            <a:schemeClr val="tx2"/>
          </a:solidFill>
          <a:latin typeface="Calibri" pitchFamily="34" charset="0"/>
        </a:defRPr>
      </a:lvl8pPr>
      <a:lvl9pPr marL="1828800" algn="l" rtl="0" fontAlgn="base">
        <a:spcBef>
          <a:spcPct val="0"/>
        </a:spcBef>
        <a:spcAft>
          <a:spcPct val="0"/>
        </a:spcAft>
        <a:defRPr sz="3600" b="1">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sz="1800">
              <a:latin typeface="+mn-lt"/>
            </a:endParaRPr>
          </a:p>
        </p:txBody>
      </p:sp>
      <p:sp>
        <p:nvSpPr>
          <p:cNvPr id="7172" name="8 Başlık Yer Tutucusu"/>
          <p:cNvSpPr>
            <a:spLocks noGrp="1"/>
          </p:cNvSpPr>
          <p:nvPr>
            <p:ph type="title"/>
          </p:nvPr>
        </p:nvSpPr>
        <p:spPr bwMode="auto">
          <a:xfrm>
            <a:off x="457200" y="630238"/>
            <a:ext cx="8229600" cy="782637"/>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7173" name="29 Metin Yer Tutucusu"/>
          <p:cNvSpPr>
            <a:spLocks noGrp="1"/>
          </p:cNvSpPr>
          <p:nvPr>
            <p:ph type="body" idx="1"/>
          </p:nvPr>
        </p:nvSpPr>
        <p:spPr bwMode="auto">
          <a:xfrm>
            <a:off x="457200" y="1557338"/>
            <a:ext cx="8229600" cy="47672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pPr>
              <a:defRPr/>
            </a:pPr>
            <a:fld id="{9C5FD065-2962-449E-AAAB-E91609AD97A9}" type="datetime1">
              <a:rPr lang="tr-TR"/>
              <a:pPr>
                <a:defRPr/>
              </a:pPr>
              <a:t>15.06.2017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pPr>
              <a:defRPr/>
            </a:pP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D0D1D4D-1A83-4004-B40A-8F32BA70C2F6}" type="slidenum">
              <a:rPr lang="tr-TR"/>
              <a:pPr>
                <a:defRPr/>
              </a:pPr>
              <a:t>‹#›</a:t>
            </a:fld>
            <a:endParaRPr lang="tr-TR"/>
          </a:p>
        </p:txBody>
      </p:sp>
      <p:grpSp>
        <p:nvGrpSpPr>
          <p:cNvPr id="7177"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180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1800"/>
            </a:p>
          </p:txBody>
        </p:sp>
      </p:gr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hf hdr="0" ft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Calibri" pitchFamily="34" charset="0"/>
          <a:cs typeface="Arial" pitchFamily="34" charset="0"/>
        </a:defRPr>
      </a:lvl2pPr>
      <a:lvl3pPr algn="l" rtl="0" eaLnBrk="0" fontAlgn="base" hangingPunct="0">
        <a:spcBef>
          <a:spcPct val="0"/>
        </a:spcBef>
        <a:spcAft>
          <a:spcPct val="0"/>
        </a:spcAft>
        <a:defRPr sz="3600" b="1">
          <a:solidFill>
            <a:schemeClr val="tx2"/>
          </a:solidFill>
          <a:latin typeface="Calibri" pitchFamily="34" charset="0"/>
          <a:cs typeface="Arial" pitchFamily="34" charset="0"/>
        </a:defRPr>
      </a:lvl3pPr>
      <a:lvl4pPr algn="l" rtl="0" eaLnBrk="0" fontAlgn="base" hangingPunct="0">
        <a:spcBef>
          <a:spcPct val="0"/>
        </a:spcBef>
        <a:spcAft>
          <a:spcPct val="0"/>
        </a:spcAft>
        <a:defRPr sz="3600" b="1">
          <a:solidFill>
            <a:schemeClr val="tx2"/>
          </a:solidFill>
          <a:latin typeface="Calibri" pitchFamily="34" charset="0"/>
          <a:cs typeface="Arial" pitchFamily="34" charset="0"/>
        </a:defRPr>
      </a:lvl4pPr>
      <a:lvl5pPr algn="l" rtl="0" eaLnBrk="0" fontAlgn="base" hangingPunct="0">
        <a:spcBef>
          <a:spcPct val="0"/>
        </a:spcBef>
        <a:spcAft>
          <a:spcPct val="0"/>
        </a:spcAft>
        <a:defRPr sz="3600" b="1">
          <a:solidFill>
            <a:schemeClr val="tx2"/>
          </a:solidFill>
          <a:latin typeface="Calibri" pitchFamily="34" charset="0"/>
          <a:cs typeface="Arial" pitchFamily="34" charset="0"/>
        </a:defRPr>
      </a:lvl5pPr>
      <a:lvl6pPr marL="457200" algn="l" rtl="0" fontAlgn="base">
        <a:spcBef>
          <a:spcPct val="0"/>
        </a:spcBef>
        <a:spcAft>
          <a:spcPct val="0"/>
        </a:spcAft>
        <a:defRPr sz="3600" b="1">
          <a:solidFill>
            <a:schemeClr val="tx2"/>
          </a:solidFill>
          <a:latin typeface="Calibri" pitchFamily="34" charset="0"/>
          <a:cs typeface="Arial" pitchFamily="34" charset="0"/>
        </a:defRPr>
      </a:lvl6pPr>
      <a:lvl7pPr marL="914400" algn="l" rtl="0" fontAlgn="base">
        <a:spcBef>
          <a:spcPct val="0"/>
        </a:spcBef>
        <a:spcAft>
          <a:spcPct val="0"/>
        </a:spcAft>
        <a:defRPr sz="3600" b="1">
          <a:solidFill>
            <a:schemeClr val="tx2"/>
          </a:solidFill>
          <a:latin typeface="Calibri" pitchFamily="34" charset="0"/>
          <a:cs typeface="Arial" pitchFamily="34" charset="0"/>
        </a:defRPr>
      </a:lvl7pPr>
      <a:lvl8pPr marL="1371600" algn="l" rtl="0" fontAlgn="base">
        <a:spcBef>
          <a:spcPct val="0"/>
        </a:spcBef>
        <a:spcAft>
          <a:spcPct val="0"/>
        </a:spcAft>
        <a:defRPr sz="3600" b="1">
          <a:solidFill>
            <a:schemeClr val="tx2"/>
          </a:solidFill>
          <a:latin typeface="Calibri" pitchFamily="34" charset="0"/>
          <a:cs typeface="Arial" pitchFamily="34" charset="0"/>
        </a:defRPr>
      </a:lvl8pPr>
      <a:lvl9pPr marL="1828800" algn="l" rtl="0" fontAlgn="base">
        <a:spcBef>
          <a:spcPct val="0"/>
        </a:spcBef>
        <a:spcAft>
          <a:spcPct val="0"/>
        </a:spcAft>
        <a:defRPr sz="3600" b="1">
          <a:solidFill>
            <a:schemeClr val="tx2"/>
          </a:solidFill>
          <a:latin typeface="Calibri" pitchFamily="34" charset="0"/>
          <a:cs typeface="Arial"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5pPr>
      <a:lvl6pPr marL="19192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6pPr>
      <a:lvl7pPr marL="23764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7pPr>
      <a:lvl8pPr marL="28336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8pPr>
      <a:lvl9pPr marL="3290888" indent="-209550" algn="l" rtl="0" fontAlgn="base">
        <a:spcBef>
          <a:spcPct val="20000"/>
        </a:spcBef>
        <a:spcAft>
          <a:spcPct val="0"/>
        </a:spcAft>
        <a:buClr>
          <a:srgbClr val="10CF9B"/>
        </a:buClr>
        <a:buSzPct val="65000"/>
        <a:buFont typeface="Wingdings 2" pitchFamily="18" charset="2"/>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6 Slayt Numarası Yer Tutucusu"/>
          <p:cNvSpPr>
            <a:spLocks noGrp="1"/>
          </p:cNvSpPr>
          <p:nvPr>
            <p:ph type="sldNum" sz="quarter" idx="12"/>
          </p:nvPr>
        </p:nvSpPr>
        <p:spPr/>
        <p:txBody>
          <a:bodyPr/>
          <a:lstStyle/>
          <a:p>
            <a:pPr>
              <a:defRPr/>
            </a:pPr>
            <a:fld id="{13B08371-6003-4FEC-A408-01D7B24202E1}" type="slidenum">
              <a:rPr lang="tr-TR"/>
              <a:pPr>
                <a:defRPr/>
              </a:pPr>
              <a:t>1</a:t>
            </a:fld>
            <a:endParaRPr lang="tr-TR"/>
          </a:p>
        </p:txBody>
      </p:sp>
      <p:pic>
        <p:nvPicPr>
          <p:cNvPr id="11267" name="Picture 3" descr="Casa_037"/>
          <p:cNvPicPr>
            <a:picLocks noChangeAspect="1" noChangeArrowheads="1" noCrop="1"/>
          </p:cNvPicPr>
          <p:nvPr/>
        </p:nvPicPr>
        <p:blipFill>
          <a:blip r:embed="rId3" cstate="print"/>
          <a:srcRect/>
          <a:stretch>
            <a:fillRect/>
          </a:stretch>
        </p:blipFill>
        <p:spPr bwMode="auto">
          <a:xfrm>
            <a:off x="7019925" y="1268413"/>
            <a:ext cx="2016125" cy="1700212"/>
          </a:xfrm>
          <a:prstGeom prst="rect">
            <a:avLst/>
          </a:prstGeom>
          <a:noFill/>
          <a:ln w="9525">
            <a:noFill/>
            <a:miter lim="800000"/>
            <a:headEnd/>
            <a:tailEnd/>
          </a:ln>
        </p:spPr>
      </p:pic>
      <p:sp>
        <p:nvSpPr>
          <p:cNvPr id="11268" name="Text Box 4"/>
          <p:cNvSpPr txBox="1">
            <a:spLocks noChangeArrowheads="1"/>
          </p:cNvSpPr>
          <p:nvPr/>
        </p:nvSpPr>
        <p:spPr bwMode="auto">
          <a:xfrm>
            <a:off x="0" y="188913"/>
            <a:ext cx="6372225" cy="2117725"/>
          </a:xfrm>
          <a:prstGeom prst="rect">
            <a:avLst/>
          </a:prstGeom>
          <a:noFill/>
          <a:ln w="9525">
            <a:noFill/>
            <a:miter lim="800000"/>
            <a:headEnd/>
            <a:tailEnd/>
          </a:ln>
        </p:spPr>
        <p:txBody>
          <a:bodyPr>
            <a:spAutoFit/>
          </a:bodyPr>
          <a:lstStyle/>
          <a:p>
            <a:pPr eaLnBrk="0" hangingPunct="0"/>
            <a:r>
              <a:rPr lang="tr-TR" sz="2600" b="1"/>
              <a:t>Başarının kanıtı olarak  neyi alacağınızı bile bilmiyorsanız, birisine  “başarılıdır” damgasını vurmak oldukça şüpheli bir davranıştır... “</a:t>
            </a:r>
          </a:p>
          <a:p>
            <a:pPr algn="r" eaLnBrk="0" hangingPunct="0">
              <a:lnSpc>
                <a:spcPct val="70000"/>
              </a:lnSpc>
              <a:spcBef>
                <a:spcPct val="50000"/>
              </a:spcBef>
            </a:pPr>
            <a:r>
              <a:rPr lang="en-GB" b="1"/>
              <a:t>R. F. Mager</a:t>
            </a:r>
            <a:endParaRPr lang="tr-TR" b="1"/>
          </a:p>
        </p:txBody>
      </p:sp>
      <p:sp>
        <p:nvSpPr>
          <p:cNvPr id="11269" name="Text Box 7"/>
          <p:cNvSpPr txBox="1">
            <a:spLocks noChangeArrowheads="1"/>
          </p:cNvSpPr>
          <p:nvPr/>
        </p:nvSpPr>
        <p:spPr bwMode="auto">
          <a:xfrm>
            <a:off x="1187450" y="3789363"/>
            <a:ext cx="6840538" cy="1554162"/>
          </a:xfrm>
          <a:prstGeom prst="rect">
            <a:avLst/>
          </a:prstGeom>
          <a:noFill/>
          <a:ln w="9525">
            <a:noFill/>
            <a:miter lim="800000"/>
            <a:headEnd/>
            <a:tailEnd/>
          </a:ln>
        </p:spPr>
        <p:txBody>
          <a:bodyPr>
            <a:spAutoFit/>
          </a:bodyPr>
          <a:lstStyle/>
          <a:p>
            <a:pPr>
              <a:spcBef>
                <a:spcPct val="50000"/>
              </a:spcBef>
            </a:pPr>
            <a:r>
              <a:rPr lang="tr-TR" sz="3200" b="1"/>
              <a:t>Ölçme ve Değerlendirme Teknikleri: Alternatif Ölçme ve Değerlendirme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61A013D7-65C6-4BCC-9479-0ADCEB46663E}" type="slidenum">
              <a:rPr lang="tr-TR"/>
              <a:pPr>
                <a:defRPr/>
              </a:pPr>
              <a:t>10</a:t>
            </a:fld>
            <a:endParaRPr lang="tr-TR"/>
          </a:p>
        </p:txBody>
      </p:sp>
      <p:sp>
        <p:nvSpPr>
          <p:cNvPr id="23555" name="Rectangle 2"/>
          <p:cNvSpPr>
            <a:spLocks noGrp="1"/>
          </p:cNvSpPr>
          <p:nvPr>
            <p:ph type="title"/>
          </p:nvPr>
        </p:nvSpPr>
        <p:spPr/>
        <p:txBody>
          <a:bodyPr/>
          <a:lstStyle/>
          <a:p>
            <a:pPr eaLnBrk="1" hangingPunct="1"/>
            <a:r>
              <a:rPr lang="tr-TR" sz="3200" smtClean="0"/>
              <a:t>Yeni Öğretim Programlarında Ölçme ve Değerlendirme Yaklaşımının Özellikleri</a:t>
            </a:r>
          </a:p>
        </p:txBody>
      </p:sp>
      <p:sp>
        <p:nvSpPr>
          <p:cNvPr id="137219" name="Rectangle 3"/>
          <p:cNvSpPr>
            <a:spLocks noGrp="1"/>
          </p:cNvSpPr>
          <p:nvPr>
            <p:ph type="body" idx="1"/>
          </p:nvPr>
        </p:nvSpPr>
        <p:spPr/>
        <p:txBody>
          <a:bodyPr/>
          <a:lstStyle/>
          <a:p>
            <a:pPr eaLnBrk="1" hangingPunct="1"/>
            <a:r>
              <a:rPr lang="tr-TR" sz="2800" smtClean="0"/>
              <a:t>Tartışma, açık uçlu sorular, performans görevleri ve sunular öğrenci hakkında bilgi edinmenin en iyi yollarındandır. Bunlardan hiçbiri </a:t>
            </a:r>
            <a:r>
              <a:rPr lang="tr-TR" sz="2800" b="1" smtClean="0">
                <a:solidFill>
                  <a:srgbClr val="CC3300"/>
                </a:solidFill>
              </a:rPr>
              <a:t>tek başına</a:t>
            </a:r>
            <a:r>
              <a:rPr lang="tr-TR" sz="2800" smtClean="0">
                <a:solidFill>
                  <a:srgbClr val="CC3300"/>
                </a:solidFill>
              </a:rPr>
              <a:t> yeterli değildir</a:t>
            </a:r>
            <a:r>
              <a:rPr lang="tr-TR" sz="2800" smtClean="0"/>
              <a:t>.</a:t>
            </a:r>
          </a:p>
          <a:p>
            <a:pPr eaLnBrk="1" hangingPunct="1"/>
            <a:r>
              <a:rPr lang="tr-TR" sz="2800" smtClean="0"/>
              <a:t>Yazıya dayalı soyut görevlerden çok, </a:t>
            </a:r>
            <a:r>
              <a:rPr lang="tr-TR" sz="2800" b="1" smtClean="0">
                <a:solidFill>
                  <a:srgbClr val="CC3300"/>
                </a:solidFill>
              </a:rPr>
              <a:t>gerçek hayata </a:t>
            </a:r>
            <a:r>
              <a:rPr lang="tr-TR" sz="2800" smtClean="0"/>
              <a:t>ilişkin</a:t>
            </a:r>
            <a:r>
              <a:rPr lang="tr-TR" sz="2800" b="1" smtClean="0"/>
              <a:t>,</a:t>
            </a:r>
            <a:r>
              <a:rPr lang="tr-TR" sz="2800" b="1" smtClean="0">
                <a:solidFill>
                  <a:srgbClr val="CC3300"/>
                </a:solidFill>
              </a:rPr>
              <a:t> performansa dayalı </a:t>
            </a:r>
            <a:r>
              <a:rPr lang="tr-TR" sz="2800" smtClean="0"/>
              <a:t>görevlere önem verme</a:t>
            </a:r>
          </a:p>
          <a:p>
            <a:pPr eaLnBrk="1" hangingPunct="1"/>
            <a:r>
              <a:rPr lang="tr-TR" sz="2800" smtClean="0"/>
              <a:t>Örtülü, belirsiz ölçütlerden ziyade </a:t>
            </a:r>
            <a:r>
              <a:rPr lang="tr-TR" sz="2800" b="1" smtClean="0">
                <a:solidFill>
                  <a:srgbClr val="CC3300"/>
                </a:solidFill>
              </a:rPr>
              <a:t>açık ve belirgin ölçütleri</a:t>
            </a:r>
            <a:r>
              <a:rPr lang="tr-TR" sz="2800" smtClean="0"/>
              <a:t> tercih etme</a:t>
            </a:r>
            <a:endParaRPr lang="tr-TR" sz="28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fade">
                                      <p:cBhvr>
                                        <p:cTn id="7" dur="2000"/>
                                        <p:tgtEl>
                                          <p:spTgt spid="137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fade">
                                      <p:cBhvr>
                                        <p:cTn id="12" dur="2000"/>
                                        <p:tgtEl>
                                          <p:spTgt spid="137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7219">
                                            <p:txEl>
                                              <p:pRg st="2" end="2"/>
                                            </p:txEl>
                                          </p:spTgt>
                                        </p:tgtEl>
                                        <p:attrNameLst>
                                          <p:attrName>style.visibility</p:attrName>
                                        </p:attrNameLst>
                                      </p:cBhvr>
                                      <p:to>
                                        <p:strVal val="visible"/>
                                      </p:to>
                                    </p:set>
                                    <p:animEffect transition="in" filter="fade">
                                      <p:cBhvr>
                                        <p:cTn id="17" dur="2000"/>
                                        <p:tgtEl>
                                          <p:spTgt spid="137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2CD85635-1CEE-44AB-9E63-68524F735ABD}" type="slidenum">
              <a:rPr lang="tr-TR"/>
              <a:pPr>
                <a:defRPr/>
              </a:pPr>
              <a:t>11</a:t>
            </a:fld>
            <a:endParaRPr lang="tr-TR"/>
          </a:p>
        </p:txBody>
      </p:sp>
      <p:sp>
        <p:nvSpPr>
          <p:cNvPr id="24579" name="Rectangle 2"/>
          <p:cNvSpPr>
            <a:spLocks noGrp="1" noChangeArrowheads="1"/>
          </p:cNvSpPr>
          <p:nvPr>
            <p:ph type="title" idx="4294967295"/>
          </p:nvPr>
        </p:nvSpPr>
        <p:spPr/>
        <p:txBody>
          <a:bodyPr lIns="91440" rIns="91440" bIns="45720" anchor="ctr"/>
          <a:lstStyle/>
          <a:p>
            <a:pPr eaLnBrk="1" hangingPunct="1"/>
            <a:r>
              <a:rPr lang="tr-TR" sz="3200" smtClean="0"/>
              <a:t>Yeni Öğretim Programlarında Ölçme ve Değerlendirme Yaklaşımının Özellikleri</a:t>
            </a:r>
          </a:p>
        </p:txBody>
      </p:sp>
      <p:sp>
        <p:nvSpPr>
          <p:cNvPr id="138243" name="Rectangle 3"/>
          <p:cNvSpPr>
            <a:spLocks noGrp="1" noChangeArrowheads="1"/>
          </p:cNvSpPr>
          <p:nvPr>
            <p:ph type="body" idx="4294967295"/>
          </p:nvPr>
        </p:nvSpPr>
        <p:spPr>
          <a:xfrm>
            <a:off x="250825" y="1557338"/>
            <a:ext cx="8569325" cy="5111750"/>
          </a:xfrm>
        </p:spPr>
        <p:txBody>
          <a:bodyPr/>
          <a:lstStyle/>
          <a:p>
            <a:pPr marL="342900" indent="-342900" eaLnBrk="1" hangingPunct="1"/>
            <a:r>
              <a:rPr lang="tr-TR" sz="2800" smtClean="0"/>
              <a:t>Sadece öğretimin sonunda değil, </a:t>
            </a:r>
            <a:r>
              <a:rPr lang="tr-TR" sz="2800" b="1" smtClean="0">
                <a:solidFill>
                  <a:srgbClr val="CC3300"/>
                </a:solidFill>
              </a:rPr>
              <a:t>öğretimin her aşamasında</a:t>
            </a:r>
            <a:r>
              <a:rPr lang="tr-TR" sz="2800" smtClean="0"/>
              <a:t> sürekli ölçme ve değerlendirme etkinlikleri gerçekleştirme</a:t>
            </a:r>
          </a:p>
          <a:p>
            <a:pPr marL="342900" indent="-342900" eaLnBrk="1" hangingPunct="1"/>
            <a:r>
              <a:rPr lang="tr-TR" sz="2800" smtClean="0"/>
              <a:t>Not vermenin yanı sıra </a:t>
            </a:r>
            <a:r>
              <a:rPr lang="tr-TR" sz="2800" b="1" smtClean="0">
                <a:solidFill>
                  <a:srgbClr val="CC3300"/>
                </a:solidFill>
              </a:rPr>
              <a:t>etkili ve zamanında geri bildirime</a:t>
            </a:r>
            <a:r>
              <a:rPr lang="tr-TR" sz="2800" smtClean="0"/>
              <a:t> ağırlık verme</a:t>
            </a:r>
          </a:p>
          <a:p>
            <a:pPr marL="342900" indent="-342900" eaLnBrk="1" hangingPunct="1"/>
            <a:r>
              <a:rPr lang="tr-TR" sz="2800" smtClean="0"/>
              <a:t>Tek yöntemle ölçüm yerine </a:t>
            </a:r>
            <a:r>
              <a:rPr lang="tr-TR" sz="2800" b="1" smtClean="0">
                <a:solidFill>
                  <a:srgbClr val="CC3300"/>
                </a:solidFill>
              </a:rPr>
              <a:t>çok yöntemle ölçüm</a:t>
            </a:r>
            <a:r>
              <a:rPr lang="tr-TR" sz="2800" smtClean="0"/>
              <a:t> yapma</a:t>
            </a:r>
          </a:p>
          <a:p>
            <a:pPr marL="342900" indent="-342900" eaLnBrk="1" hangingPunct="1"/>
            <a:r>
              <a:rPr lang="tr-TR" sz="2800" smtClean="0"/>
              <a:t>Ne kadar öğrenildiğini tespit etmenin yanı sıra </a:t>
            </a:r>
            <a:r>
              <a:rPr lang="tr-TR" sz="2800" b="1" smtClean="0">
                <a:solidFill>
                  <a:srgbClr val="CC3300"/>
                </a:solidFill>
              </a:rPr>
              <a:t>nasıl öğrenildiğini</a:t>
            </a:r>
            <a:r>
              <a:rPr lang="tr-TR" sz="2800" smtClean="0"/>
              <a:t> de belirleme</a:t>
            </a:r>
          </a:p>
          <a:p>
            <a:pPr marL="342900" indent="-342900" eaLnBrk="1" hangingPunct="1"/>
            <a:r>
              <a:rPr lang="tr-TR" sz="2800" smtClean="0"/>
              <a:t>Rekabet yerine </a:t>
            </a:r>
            <a:r>
              <a:rPr lang="tr-TR" sz="2800" b="1" smtClean="0">
                <a:solidFill>
                  <a:srgbClr val="CC3300"/>
                </a:solidFill>
              </a:rPr>
              <a:t>iş birliğini</a:t>
            </a:r>
            <a:r>
              <a:rPr lang="tr-TR" sz="2800" smtClean="0"/>
              <a:t> destekleme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fade">
                                      <p:cBhvr>
                                        <p:cTn id="7" dur="2000"/>
                                        <p:tgtEl>
                                          <p:spTgt spid="138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Effect transition="in" filter="fade">
                                      <p:cBhvr>
                                        <p:cTn id="12" dur="2000"/>
                                        <p:tgtEl>
                                          <p:spTgt spid="138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8243">
                                            <p:txEl>
                                              <p:pRg st="2" end="2"/>
                                            </p:txEl>
                                          </p:spTgt>
                                        </p:tgtEl>
                                        <p:attrNameLst>
                                          <p:attrName>style.visibility</p:attrName>
                                        </p:attrNameLst>
                                      </p:cBhvr>
                                      <p:to>
                                        <p:strVal val="visible"/>
                                      </p:to>
                                    </p:set>
                                    <p:animEffect transition="in" filter="fade">
                                      <p:cBhvr>
                                        <p:cTn id="17" dur="2000"/>
                                        <p:tgtEl>
                                          <p:spTgt spid="138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8243">
                                            <p:txEl>
                                              <p:pRg st="3" end="3"/>
                                            </p:txEl>
                                          </p:spTgt>
                                        </p:tgtEl>
                                        <p:attrNameLst>
                                          <p:attrName>style.visibility</p:attrName>
                                        </p:attrNameLst>
                                      </p:cBhvr>
                                      <p:to>
                                        <p:strVal val="visible"/>
                                      </p:to>
                                    </p:set>
                                    <p:animEffect transition="in" filter="fade">
                                      <p:cBhvr>
                                        <p:cTn id="22" dur="2000"/>
                                        <p:tgtEl>
                                          <p:spTgt spid="138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8243">
                                            <p:txEl>
                                              <p:pRg st="4" end="4"/>
                                            </p:txEl>
                                          </p:spTgt>
                                        </p:tgtEl>
                                        <p:attrNameLst>
                                          <p:attrName>style.visibility</p:attrName>
                                        </p:attrNameLst>
                                      </p:cBhvr>
                                      <p:to>
                                        <p:strVal val="visible"/>
                                      </p:to>
                                    </p:set>
                                    <p:animEffect transition="in" filter="fade">
                                      <p:cBhvr>
                                        <p:cTn id="27" dur="2000"/>
                                        <p:tgtEl>
                                          <p:spTgt spid="13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551D9BE9-43A0-487C-9B8C-2A3EF309AA10}" type="slidenum">
              <a:rPr lang="tr-TR"/>
              <a:pPr>
                <a:defRPr/>
              </a:pPr>
              <a:t>12</a:t>
            </a:fld>
            <a:endParaRPr lang="tr-TR"/>
          </a:p>
        </p:txBody>
      </p:sp>
      <p:sp>
        <p:nvSpPr>
          <p:cNvPr id="25603" name="Rectangle 2"/>
          <p:cNvSpPr>
            <a:spLocks noGrp="1" noChangeArrowheads="1"/>
          </p:cNvSpPr>
          <p:nvPr>
            <p:ph type="title" idx="4294967295"/>
          </p:nvPr>
        </p:nvSpPr>
        <p:spPr>
          <a:xfrm>
            <a:off x="457200" y="728663"/>
            <a:ext cx="8229600" cy="681037"/>
          </a:xfrm>
        </p:spPr>
        <p:txBody>
          <a:bodyPr lIns="91440" rIns="91440" bIns="45720" anchor="ctr"/>
          <a:lstStyle/>
          <a:p>
            <a:pPr eaLnBrk="1" hangingPunct="1"/>
            <a:r>
              <a:rPr lang="tr-TR" sz="3200" smtClean="0"/>
              <a:t>Alternatif Değerlendirmelerde Uyulması Gereken Temel İlkeler</a:t>
            </a:r>
          </a:p>
        </p:txBody>
      </p:sp>
      <p:sp>
        <p:nvSpPr>
          <p:cNvPr id="140291" name="Rectangle 3"/>
          <p:cNvSpPr>
            <a:spLocks noGrp="1" noChangeArrowheads="1"/>
          </p:cNvSpPr>
          <p:nvPr>
            <p:ph type="body" idx="4294967295"/>
          </p:nvPr>
        </p:nvSpPr>
        <p:spPr>
          <a:xfrm>
            <a:off x="457200" y="1855788"/>
            <a:ext cx="8229600" cy="4525962"/>
          </a:xfrm>
        </p:spPr>
        <p:txBody>
          <a:bodyPr/>
          <a:lstStyle/>
          <a:p>
            <a:pPr eaLnBrk="1" hangingPunct="1"/>
            <a:r>
              <a:rPr lang="tr-TR" sz="2800" smtClean="0"/>
              <a:t>Değerlendirme uzun süreli olmalı</a:t>
            </a:r>
          </a:p>
          <a:p>
            <a:pPr eaLnBrk="1" hangingPunct="1"/>
            <a:r>
              <a:rPr lang="tr-TR" sz="2800" smtClean="0"/>
              <a:t>Değerlendirme birçok beceriyi kapsamalı </a:t>
            </a:r>
          </a:p>
          <a:p>
            <a:pPr eaLnBrk="1" hangingPunct="1">
              <a:buClr>
                <a:schemeClr val="folHlink"/>
              </a:buClr>
              <a:buFont typeface="Wingdings 2" pitchFamily="18" charset="2"/>
              <a:buChar char=""/>
            </a:pPr>
            <a:r>
              <a:rPr lang="tr-TR" sz="2800" smtClean="0">
                <a:solidFill>
                  <a:srgbClr val="CC3300"/>
                </a:solidFill>
              </a:rPr>
              <a:t>Birçok beceri</a:t>
            </a:r>
            <a:r>
              <a:rPr lang="tr-TR" sz="2800" smtClean="0"/>
              <a:t> </a:t>
            </a:r>
            <a:r>
              <a:rPr lang="tr-TR" sz="2800" smtClean="0">
                <a:solidFill>
                  <a:schemeClr val="accent2"/>
                </a:solidFill>
              </a:rPr>
              <a:t>farklı ölçme</a:t>
            </a:r>
            <a:r>
              <a:rPr lang="tr-TR" sz="2800" smtClean="0"/>
              <a:t> araçları kullanılarak değerlendirilmeli</a:t>
            </a:r>
          </a:p>
          <a:p>
            <a:pPr eaLnBrk="1" hangingPunct="1"/>
            <a:r>
              <a:rPr lang="tr-TR" sz="2800" smtClean="0"/>
              <a:t>Hem </a:t>
            </a:r>
            <a:r>
              <a:rPr lang="tr-TR" sz="2800" smtClean="0">
                <a:solidFill>
                  <a:schemeClr val="accent2"/>
                </a:solidFill>
              </a:rPr>
              <a:t>bireysel</a:t>
            </a:r>
            <a:r>
              <a:rPr lang="tr-TR" sz="2800" smtClean="0"/>
              <a:t> hem de </a:t>
            </a:r>
            <a:r>
              <a:rPr lang="tr-TR" sz="2800" smtClean="0">
                <a:solidFill>
                  <a:srgbClr val="CC3300"/>
                </a:solidFill>
              </a:rPr>
              <a:t>grup</a:t>
            </a:r>
            <a:r>
              <a:rPr lang="tr-TR" sz="2800" smtClean="0"/>
              <a:t> değerlendirmeleri yapılmalı</a:t>
            </a:r>
          </a:p>
          <a:p>
            <a:pPr eaLnBrk="1" hangingPunct="1"/>
            <a:r>
              <a:rPr lang="tr-TR" sz="2800" smtClean="0"/>
              <a:t>Değerlendirmede hem </a:t>
            </a:r>
            <a:r>
              <a:rPr lang="tr-TR" sz="2800" smtClean="0">
                <a:solidFill>
                  <a:srgbClr val="CC3300"/>
                </a:solidFill>
              </a:rPr>
              <a:t>ürüne</a:t>
            </a:r>
            <a:r>
              <a:rPr lang="tr-TR" sz="2800" smtClean="0"/>
              <a:t> hem de </a:t>
            </a:r>
            <a:r>
              <a:rPr lang="tr-TR" sz="2800" smtClean="0">
                <a:solidFill>
                  <a:schemeClr val="accent2"/>
                </a:solidFill>
              </a:rPr>
              <a:t>sürece</a:t>
            </a:r>
            <a:r>
              <a:rPr lang="tr-TR" sz="2800" smtClean="0"/>
              <a:t> odaklanmalı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Effect transition="in" filter="fade">
                                      <p:cBhvr>
                                        <p:cTn id="7" dur="2000"/>
                                        <p:tgtEl>
                                          <p:spTgt spid="140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0291">
                                            <p:txEl>
                                              <p:pRg st="1" end="1"/>
                                            </p:txEl>
                                          </p:spTgt>
                                        </p:tgtEl>
                                        <p:attrNameLst>
                                          <p:attrName>style.visibility</p:attrName>
                                        </p:attrNameLst>
                                      </p:cBhvr>
                                      <p:to>
                                        <p:strVal val="visible"/>
                                      </p:to>
                                    </p:set>
                                    <p:animEffect transition="in" filter="fade">
                                      <p:cBhvr>
                                        <p:cTn id="12" dur="2000"/>
                                        <p:tgtEl>
                                          <p:spTgt spid="140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0291">
                                            <p:txEl>
                                              <p:pRg st="2" end="2"/>
                                            </p:txEl>
                                          </p:spTgt>
                                        </p:tgtEl>
                                        <p:attrNameLst>
                                          <p:attrName>style.visibility</p:attrName>
                                        </p:attrNameLst>
                                      </p:cBhvr>
                                      <p:to>
                                        <p:strVal val="visible"/>
                                      </p:to>
                                    </p:set>
                                    <p:animEffect transition="in" filter="fade">
                                      <p:cBhvr>
                                        <p:cTn id="17" dur="2000"/>
                                        <p:tgtEl>
                                          <p:spTgt spid="140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0291">
                                            <p:txEl>
                                              <p:pRg st="3" end="3"/>
                                            </p:txEl>
                                          </p:spTgt>
                                        </p:tgtEl>
                                        <p:attrNameLst>
                                          <p:attrName>style.visibility</p:attrName>
                                        </p:attrNameLst>
                                      </p:cBhvr>
                                      <p:to>
                                        <p:strVal val="visible"/>
                                      </p:to>
                                    </p:set>
                                    <p:animEffect transition="in" filter="fade">
                                      <p:cBhvr>
                                        <p:cTn id="22" dur="2000"/>
                                        <p:tgtEl>
                                          <p:spTgt spid="140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0291">
                                            <p:txEl>
                                              <p:pRg st="4" end="4"/>
                                            </p:txEl>
                                          </p:spTgt>
                                        </p:tgtEl>
                                        <p:attrNameLst>
                                          <p:attrName>style.visibility</p:attrName>
                                        </p:attrNameLst>
                                      </p:cBhvr>
                                      <p:to>
                                        <p:strVal val="visible"/>
                                      </p:to>
                                    </p:set>
                                    <p:animEffect transition="in" filter="fade">
                                      <p:cBhvr>
                                        <p:cTn id="27" dur="2000"/>
                                        <p:tgtEl>
                                          <p:spTgt spid="140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2EFC55CF-25F8-45C2-AAB5-7046E372B4DB}" type="slidenum">
              <a:rPr lang="tr-TR"/>
              <a:pPr>
                <a:defRPr/>
              </a:pPr>
              <a:t>13</a:t>
            </a:fld>
            <a:endParaRPr lang="tr-TR"/>
          </a:p>
        </p:txBody>
      </p:sp>
      <p:sp>
        <p:nvSpPr>
          <p:cNvPr id="16386" name="Rectangle 2"/>
          <p:cNvSpPr>
            <a:spLocks noGrp="1" noChangeArrowheads="1"/>
          </p:cNvSpPr>
          <p:nvPr>
            <p:ph type="title"/>
          </p:nvPr>
        </p:nvSpPr>
        <p:spPr/>
        <p:txBody>
          <a:bodyPr>
            <a:normAutofit fontScale="90000"/>
          </a:bodyPr>
          <a:lstStyle/>
          <a:p>
            <a:pPr eaLnBrk="1" hangingPunct="1">
              <a:defRPr/>
            </a:pPr>
            <a:r>
              <a:rPr lang="tr-TR" sz="3200" smtClean="0"/>
              <a:t>Alternatif Ölçme Değerlendirme </a:t>
            </a:r>
            <a:br>
              <a:rPr lang="tr-TR" sz="3200" smtClean="0"/>
            </a:br>
            <a:r>
              <a:rPr lang="tr-TR" sz="3200" smtClean="0"/>
              <a:t>Yöntem ve Teknikleri</a:t>
            </a:r>
          </a:p>
        </p:txBody>
      </p:sp>
      <p:sp>
        <p:nvSpPr>
          <p:cNvPr id="18435" name="Rectangle 3"/>
          <p:cNvSpPr>
            <a:spLocks noGrp="1" noChangeArrowheads="1"/>
          </p:cNvSpPr>
          <p:nvPr>
            <p:ph type="body" idx="1"/>
          </p:nvPr>
        </p:nvSpPr>
        <p:spPr>
          <a:xfrm>
            <a:off x="468313" y="1557338"/>
            <a:ext cx="8229600" cy="4767262"/>
          </a:xfrm>
        </p:spPr>
        <p:txBody>
          <a:bodyPr/>
          <a:lstStyle/>
          <a:p>
            <a:pPr eaLnBrk="1" hangingPunct="1">
              <a:lnSpc>
                <a:spcPct val="90000"/>
              </a:lnSpc>
              <a:buFont typeface="Wingdings 2" pitchFamily="18" charset="2"/>
              <a:buChar char=""/>
            </a:pPr>
            <a:r>
              <a:rPr lang="tr-TR" smtClean="0"/>
              <a:t>Performans görevleri</a:t>
            </a:r>
          </a:p>
          <a:p>
            <a:pPr eaLnBrk="1" hangingPunct="1">
              <a:lnSpc>
                <a:spcPct val="90000"/>
              </a:lnSpc>
              <a:buFont typeface="Wingdings 2" pitchFamily="18" charset="2"/>
              <a:buChar char=""/>
            </a:pPr>
            <a:r>
              <a:rPr lang="tr-TR" smtClean="0"/>
              <a:t>Projeler</a:t>
            </a:r>
          </a:p>
          <a:p>
            <a:pPr eaLnBrk="1" hangingPunct="1">
              <a:lnSpc>
                <a:spcPct val="90000"/>
              </a:lnSpc>
              <a:buFont typeface="Wingdings 2" pitchFamily="18" charset="2"/>
              <a:buChar char=""/>
            </a:pPr>
            <a:r>
              <a:rPr lang="tr-TR" smtClean="0"/>
              <a:t>Öğrenci ürün dosyaları (portfolyo)</a:t>
            </a:r>
          </a:p>
          <a:p>
            <a:pPr eaLnBrk="1" hangingPunct="1">
              <a:lnSpc>
                <a:spcPct val="90000"/>
              </a:lnSpc>
              <a:buFont typeface="Wingdings 2" pitchFamily="18" charset="2"/>
              <a:buChar char=""/>
            </a:pPr>
            <a:r>
              <a:rPr lang="tr-TR" smtClean="0"/>
              <a:t>Kavram haritaları</a:t>
            </a:r>
          </a:p>
          <a:p>
            <a:pPr eaLnBrk="1" hangingPunct="1">
              <a:lnSpc>
                <a:spcPct val="90000"/>
              </a:lnSpc>
              <a:buFont typeface="Wingdings 2" pitchFamily="18" charset="2"/>
              <a:buChar char=""/>
            </a:pPr>
            <a:r>
              <a:rPr lang="tr-TR" smtClean="0"/>
              <a:t>Yapılandırılmış grid</a:t>
            </a:r>
          </a:p>
          <a:p>
            <a:pPr eaLnBrk="1" hangingPunct="1">
              <a:lnSpc>
                <a:spcPct val="90000"/>
              </a:lnSpc>
              <a:buFont typeface="Wingdings 2" pitchFamily="18" charset="2"/>
              <a:buChar char=""/>
            </a:pPr>
            <a:r>
              <a:rPr lang="tr-TR" smtClean="0"/>
              <a:t>Tanılayıcı dallanmış ağaç</a:t>
            </a:r>
          </a:p>
          <a:p>
            <a:pPr eaLnBrk="1" hangingPunct="1">
              <a:lnSpc>
                <a:spcPct val="90000"/>
              </a:lnSpc>
              <a:buFont typeface="Wingdings 2" pitchFamily="18" charset="2"/>
              <a:buChar char=""/>
            </a:pPr>
            <a:r>
              <a:rPr lang="tr-TR" smtClean="0"/>
              <a:t>Görüşme (mülakat)</a:t>
            </a:r>
          </a:p>
          <a:p>
            <a:pPr eaLnBrk="1" hangingPunct="1">
              <a:lnSpc>
                <a:spcPct val="90000"/>
              </a:lnSpc>
              <a:buFont typeface="Wingdings 2" pitchFamily="18" charset="2"/>
              <a:buChar char=""/>
            </a:pPr>
            <a:r>
              <a:rPr lang="tr-TR" smtClean="0"/>
              <a:t>Akran değerlendirme</a:t>
            </a:r>
          </a:p>
          <a:p>
            <a:pPr eaLnBrk="1" hangingPunct="1">
              <a:lnSpc>
                <a:spcPct val="90000"/>
              </a:lnSpc>
              <a:buFont typeface="Wingdings 2" pitchFamily="18" charset="2"/>
              <a:buChar char=""/>
            </a:pPr>
            <a:r>
              <a:rPr lang="tr-TR" smtClean="0"/>
              <a:t>Öz değerlendirme </a:t>
            </a:r>
          </a:p>
          <a:p>
            <a:pPr eaLnBrk="1" hangingPunct="1">
              <a:lnSpc>
                <a:spcPct val="90000"/>
              </a:lnSpc>
              <a:buFont typeface="Wingdings 2" pitchFamily="18" charset="2"/>
              <a:buChar char=""/>
            </a:pPr>
            <a:r>
              <a:rPr lang="tr-TR" smtClean="0"/>
              <a:t>Dereceli puanlama araçları (rubric)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Effect transition="in" filter="fade">
                                      <p:cBhvr>
                                        <p:cTn id="11" dur="2000"/>
                                        <p:tgtEl>
                                          <p:spTgt spid="18435">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fade">
                                      <p:cBhvr>
                                        <p:cTn id="15" dur="2000"/>
                                        <p:tgtEl>
                                          <p:spTgt spid="18435">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Effect transition="in" filter="fade">
                                      <p:cBhvr>
                                        <p:cTn id="19" dur="2000"/>
                                        <p:tgtEl>
                                          <p:spTgt spid="18435">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Effect transition="in" filter="fade">
                                      <p:cBhvr>
                                        <p:cTn id="23" dur="2000"/>
                                        <p:tgtEl>
                                          <p:spTgt spid="18435">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Effect transition="in" filter="fade">
                                      <p:cBhvr>
                                        <p:cTn id="27" dur="2000"/>
                                        <p:tgtEl>
                                          <p:spTgt spid="18435">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animEffect transition="in" filter="fade">
                                      <p:cBhvr>
                                        <p:cTn id="31" dur="2000"/>
                                        <p:tgtEl>
                                          <p:spTgt spid="18435">
                                            <p:txEl>
                                              <p:pRg st="6" end="6"/>
                                            </p:txEl>
                                          </p:spTgt>
                                        </p:tgtEl>
                                      </p:cBhvr>
                                    </p:animEffect>
                                  </p:childTnLst>
                                </p:cTn>
                              </p:par>
                            </p:childTnLst>
                          </p:cTn>
                        </p:par>
                        <p:par>
                          <p:cTn id="32" fill="hold">
                            <p:stCondLst>
                              <p:cond delay="14000"/>
                            </p:stCondLst>
                            <p:childTnLst>
                              <p:par>
                                <p:cTn id="33" presetID="10" presetClass="entr" presetSubtype="0" fill="hold" grpId="0" nodeType="after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animEffect transition="in" filter="fade">
                                      <p:cBhvr>
                                        <p:cTn id="35" dur="2000"/>
                                        <p:tgtEl>
                                          <p:spTgt spid="18435">
                                            <p:txEl>
                                              <p:pRg st="7" end="7"/>
                                            </p:txEl>
                                          </p:spTgt>
                                        </p:tgtEl>
                                      </p:cBhvr>
                                    </p:animEffect>
                                  </p:childTnLst>
                                </p:cTn>
                              </p:par>
                            </p:childTnLst>
                          </p:cTn>
                        </p:par>
                        <p:par>
                          <p:cTn id="36" fill="hold">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18435">
                                            <p:txEl>
                                              <p:pRg st="8" end="8"/>
                                            </p:txEl>
                                          </p:spTgt>
                                        </p:tgtEl>
                                        <p:attrNameLst>
                                          <p:attrName>style.visibility</p:attrName>
                                        </p:attrNameLst>
                                      </p:cBhvr>
                                      <p:to>
                                        <p:strVal val="visible"/>
                                      </p:to>
                                    </p:set>
                                    <p:animEffect transition="in" filter="fade">
                                      <p:cBhvr>
                                        <p:cTn id="39" dur="2000"/>
                                        <p:tgtEl>
                                          <p:spTgt spid="18435">
                                            <p:txEl>
                                              <p:pRg st="8" end="8"/>
                                            </p:txEl>
                                          </p:spTgt>
                                        </p:tgtEl>
                                      </p:cBhvr>
                                    </p:animEffect>
                                  </p:childTnLst>
                                </p:cTn>
                              </p:par>
                            </p:childTnLst>
                          </p:cTn>
                        </p:par>
                        <p:par>
                          <p:cTn id="40" fill="hold">
                            <p:stCondLst>
                              <p:cond delay="18000"/>
                            </p:stCondLst>
                            <p:childTnLst>
                              <p:par>
                                <p:cTn id="41" presetID="10" presetClass="entr" presetSubtype="0" fill="hold" grpId="0" nodeType="afterEffect">
                                  <p:stCondLst>
                                    <p:cond delay="0"/>
                                  </p:stCondLst>
                                  <p:childTnLst>
                                    <p:set>
                                      <p:cBhvr>
                                        <p:cTn id="42" dur="1" fill="hold">
                                          <p:stCondLst>
                                            <p:cond delay="0"/>
                                          </p:stCondLst>
                                        </p:cTn>
                                        <p:tgtEl>
                                          <p:spTgt spid="18435">
                                            <p:txEl>
                                              <p:pRg st="9" end="9"/>
                                            </p:txEl>
                                          </p:spTgt>
                                        </p:tgtEl>
                                        <p:attrNameLst>
                                          <p:attrName>style.visibility</p:attrName>
                                        </p:attrNameLst>
                                      </p:cBhvr>
                                      <p:to>
                                        <p:strVal val="visible"/>
                                      </p:to>
                                    </p:set>
                                    <p:animEffect transition="in" filter="fade">
                                      <p:cBhvr>
                                        <p:cTn id="43" dur="2000"/>
                                        <p:tgtEl>
                                          <p:spTgt spid="18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68DF2881-C038-4CC4-AA44-F0A1652BFB28}" type="slidenum">
              <a:rPr lang="tr-TR"/>
              <a:pPr>
                <a:defRPr/>
              </a:pPr>
              <a:t>14</a:t>
            </a:fld>
            <a:endParaRPr lang="tr-TR"/>
          </a:p>
        </p:txBody>
      </p:sp>
      <p:sp>
        <p:nvSpPr>
          <p:cNvPr id="27651" name="Rectangle 2"/>
          <p:cNvSpPr>
            <a:spLocks noGrp="1" noChangeArrowheads="1"/>
          </p:cNvSpPr>
          <p:nvPr>
            <p:ph type="title"/>
          </p:nvPr>
        </p:nvSpPr>
        <p:spPr/>
        <p:txBody>
          <a:bodyPr/>
          <a:lstStyle/>
          <a:p>
            <a:pPr eaLnBrk="1" hangingPunct="1"/>
            <a:r>
              <a:rPr lang="tr-TR" sz="3200" smtClean="0"/>
              <a:t>Performans Değerlendirme</a:t>
            </a:r>
          </a:p>
        </p:txBody>
      </p:sp>
      <p:sp>
        <p:nvSpPr>
          <p:cNvPr id="19459" name="Rectangle 3"/>
          <p:cNvSpPr>
            <a:spLocks noGrp="1" noChangeArrowheads="1"/>
          </p:cNvSpPr>
          <p:nvPr>
            <p:ph type="body" idx="1"/>
          </p:nvPr>
        </p:nvSpPr>
        <p:spPr/>
        <p:txBody>
          <a:bodyPr/>
          <a:lstStyle/>
          <a:p>
            <a:pPr eaLnBrk="1" hangingPunct="1">
              <a:lnSpc>
                <a:spcPct val="80000"/>
              </a:lnSpc>
              <a:buFont typeface="Wingdings 2" pitchFamily="18" charset="2"/>
              <a:buChar char=""/>
            </a:pPr>
            <a:r>
              <a:rPr lang="tr-TR" sz="2400" smtClean="0"/>
              <a:t>Performans değerlendirme, öğrencilerin bireysel farklılıklarını dikkate alarak, onların bilgi ve becerilerini eyleme dönüştürmelerini, gerçek yaşama aktarmalarını sağlayacak durum ve ödevler aracılığıyla değerlendirme yapmak biçiminde tanımlanabilir. </a:t>
            </a:r>
          </a:p>
          <a:p>
            <a:pPr eaLnBrk="1" hangingPunct="1">
              <a:lnSpc>
                <a:spcPct val="80000"/>
              </a:lnSpc>
              <a:buFont typeface="Wingdings 2" pitchFamily="18" charset="2"/>
              <a:buChar char=""/>
            </a:pPr>
            <a:r>
              <a:rPr lang="tr-TR" sz="2400" smtClean="0"/>
              <a:t>Programda öngörülen eleştirel düşünme, problem çözme, okuduğunu anlama, yaratıcılığını kullanma, araştırma yapma gibi öğrencinin bilişsel, duyuşsal, psiko-motor alandaki becerilerini aynı anda kullanmasını, geliştirmesini ve bir ürünün ortaya konmasını gerektiren çalışmalarıdır.</a:t>
            </a:r>
          </a:p>
          <a:p>
            <a:pPr eaLnBrk="1" hangingPunct="1">
              <a:lnSpc>
                <a:spcPct val="80000"/>
              </a:lnSpc>
              <a:buFont typeface="Wingdings 2" pitchFamily="18" charset="2"/>
              <a:buChar char=""/>
            </a:pPr>
            <a:r>
              <a:rPr lang="tr-TR" sz="2400" smtClean="0"/>
              <a:t>Performans değerlendirme, dersin kazanımlarıyla ilgili olarak öğrencinin günlük yaşamındaki problemleri nasıl çözeceğini ve problem çözmek için sahip olduğu bilgi ve becerileri nasıl kullanacağını göstermesini ister.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2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20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0AA43B4D-8143-43B9-8C1A-DA9AB04B89EB}" type="slidenum">
              <a:rPr lang="tr-TR"/>
              <a:pPr>
                <a:defRPr/>
              </a:pPr>
              <a:t>15</a:t>
            </a:fld>
            <a:endParaRPr lang="tr-TR"/>
          </a:p>
        </p:txBody>
      </p:sp>
      <p:sp>
        <p:nvSpPr>
          <p:cNvPr id="28675" name="Rectangle 2"/>
          <p:cNvSpPr>
            <a:spLocks noGrp="1"/>
          </p:cNvSpPr>
          <p:nvPr>
            <p:ph type="title"/>
          </p:nvPr>
        </p:nvSpPr>
        <p:spPr/>
        <p:txBody>
          <a:bodyPr/>
          <a:lstStyle/>
          <a:p>
            <a:pPr eaLnBrk="1" hangingPunct="1"/>
            <a:r>
              <a:rPr lang="tr-TR" smtClean="0"/>
              <a:t>Performans Değerlendirme</a:t>
            </a:r>
          </a:p>
        </p:txBody>
      </p:sp>
      <p:sp>
        <p:nvSpPr>
          <p:cNvPr id="128003" name="Rectangle 3"/>
          <p:cNvSpPr>
            <a:spLocks noGrp="1"/>
          </p:cNvSpPr>
          <p:nvPr>
            <p:ph type="body" idx="1"/>
          </p:nvPr>
        </p:nvSpPr>
        <p:spPr/>
        <p:txBody>
          <a:bodyPr/>
          <a:lstStyle/>
          <a:p>
            <a:pPr eaLnBrk="1" hangingPunct="1">
              <a:lnSpc>
                <a:spcPct val="80000"/>
              </a:lnSpc>
              <a:buFont typeface="Wingdings 2" pitchFamily="18" charset="2"/>
              <a:buChar char=""/>
            </a:pPr>
            <a:r>
              <a:rPr lang="tr-TR" sz="2800" smtClean="0"/>
              <a:t>Oluşturulan ölçütlere göre yeterlik derecelerini ortaya koyma olanaklarına sahip olurlar. </a:t>
            </a:r>
          </a:p>
          <a:p>
            <a:pPr eaLnBrk="1" hangingPunct="1">
              <a:lnSpc>
                <a:spcPct val="80000"/>
              </a:lnSpc>
              <a:buFont typeface="Wingdings 2" pitchFamily="18" charset="2"/>
              <a:buChar char=""/>
            </a:pPr>
            <a:r>
              <a:rPr lang="tr-TR" sz="2800" smtClean="0"/>
              <a:t>Performans değerlendirme gözlenebilen bir </a:t>
            </a:r>
            <a:r>
              <a:rPr lang="tr-TR" sz="2800" b="1" smtClean="0"/>
              <a:t>performans veya somut bir ürünle</a:t>
            </a:r>
            <a:r>
              <a:rPr lang="tr-TR" sz="2800" smtClean="0"/>
              <a:t> sonuçlanmaktadır. </a:t>
            </a:r>
          </a:p>
          <a:p>
            <a:pPr eaLnBrk="1" hangingPunct="1">
              <a:lnSpc>
                <a:spcPct val="80000"/>
              </a:lnSpc>
              <a:buFont typeface="Wingdings 2" pitchFamily="18" charset="2"/>
              <a:buChar char=""/>
            </a:pPr>
            <a:r>
              <a:rPr lang="tr-TR" sz="2800" b="1" smtClean="0"/>
              <a:t>Gerçek yaşama benzer problemler</a:t>
            </a:r>
            <a:r>
              <a:rPr lang="tr-TR" sz="2800" smtClean="0"/>
              <a:t> yoluyla bilgi ve becerilerini göstermesini gerektirir. </a:t>
            </a:r>
          </a:p>
          <a:p>
            <a:pPr eaLnBrk="1" hangingPunct="1">
              <a:lnSpc>
                <a:spcPct val="80000"/>
              </a:lnSpc>
              <a:buFont typeface="Wingdings 2" pitchFamily="18" charset="2"/>
              <a:buChar char=""/>
            </a:pPr>
            <a:r>
              <a:rPr lang="tr-TR" sz="2800" b="1" smtClean="0"/>
              <a:t>Açık uçlu sorular ya da performans görevleri</a:t>
            </a:r>
            <a:r>
              <a:rPr lang="tr-TR" sz="2800" smtClean="0"/>
              <a:t> performans değerlendirme çalışmalarının iyi örnekleridir. </a:t>
            </a:r>
          </a:p>
          <a:p>
            <a:pPr eaLnBrk="1" hangingPunct="1"/>
            <a:endParaRPr 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fade">
                                      <p:cBhvr>
                                        <p:cTn id="7" dur="2000"/>
                                        <p:tgtEl>
                                          <p:spTgt spid="128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fade">
                                      <p:cBhvr>
                                        <p:cTn id="12" dur="2000"/>
                                        <p:tgtEl>
                                          <p:spTgt spid="1280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Effect transition="in" filter="fade">
                                      <p:cBhvr>
                                        <p:cTn id="17" dur="2000"/>
                                        <p:tgtEl>
                                          <p:spTgt spid="1280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8003">
                                            <p:txEl>
                                              <p:pRg st="3" end="3"/>
                                            </p:txEl>
                                          </p:spTgt>
                                        </p:tgtEl>
                                        <p:attrNameLst>
                                          <p:attrName>style.visibility</p:attrName>
                                        </p:attrNameLst>
                                      </p:cBhvr>
                                      <p:to>
                                        <p:strVal val="visible"/>
                                      </p:to>
                                    </p:set>
                                    <p:animEffect transition="in" filter="fade">
                                      <p:cBhvr>
                                        <p:cTn id="22" dur="2000"/>
                                        <p:tgtEl>
                                          <p:spTgt spid="1280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250324DB-9475-4797-BC1A-B70CDEBD573F}" type="slidenum">
              <a:rPr lang="tr-TR"/>
              <a:pPr>
                <a:defRPr/>
              </a:pPr>
              <a:t>16</a:t>
            </a:fld>
            <a:endParaRPr lang="tr-TR"/>
          </a:p>
        </p:txBody>
      </p:sp>
      <p:sp>
        <p:nvSpPr>
          <p:cNvPr id="29699" name="Rectangle 2"/>
          <p:cNvSpPr>
            <a:spLocks noGrp="1" noChangeArrowheads="1"/>
          </p:cNvSpPr>
          <p:nvPr>
            <p:ph type="title"/>
          </p:nvPr>
        </p:nvSpPr>
        <p:spPr/>
        <p:txBody>
          <a:bodyPr/>
          <a:lstStyle/>
          <a:p>
            <a:pPr eaLnBrk="1" hangingPunct="1"/>
            <a:r>
              <a:rPr lang="tr-TR" sz="3200" smtClean="0"/>
              <a:t>Performans Görevi</a:t>
            </a:r>
          </a:p>
        </p:txBody>
      </p:sp>
      <p:sp>
        <p:nvSpPr>
          <p:cNvPr id="20483" name="Rectangle 3"/>
          <p:cNvSpPr>
            <a:spLocks noGrp="1" noChangeArrowheads="1"/>
          </p:cNvSpPr>
          <p:nvPr>
            <p:ph type="body" idx="1"/>
          </p:nvPr>
        </p:nvSpPr>
        <p:spPr>
          <a:xfrm>
            <a:off x="468313" y="1557338"/>
            <a:ext cx="8229600" cy="4767262"/>
          </a:xfrm>
        </p:spPr>
        <p:txBody>
          <a:bodyPr/>
          <a:lstStyle/>
          <a:p>
            <a:pPr eaLnBrk="1" hangingPunct="1">
              <a:lnSpc>
                <a:spcPct val="80000"/>
              </a:lnSpc>
            </a:pPr>
            <a:r>
              <a:rPr lang="tr-TR" sz="2300" smtClean="0"/>
              <a:t>Performans ödevleri, </a:t>
            </a:r>
            <a:r>
              <a:rPr lang="tr-TR" sz="2300" b="1" smtClean="0"/>
              <a:t>kısa sürelerde</a:t>
            </a:r>
            <a:r>
              <a:rPr lang="tr-TR" sz="2300" smtClean="0"/>
              <a:t> yapılabilecek çalışmalardır. </a:t>
            </a:r>
          </a:p>
          <a:p>
            <a:pPr eaLnBrk="1" hangingPunct="1">
              <a:lnSpc>
                <a:spcPct val="80000"/>
              </a:lnSpc>
            </a:pPr>
            <a:r>
              <a:rPr lang="tr-TR" sz="2300" smtClean="0"/>
              <a:t>Bu tür ödevlerle, öğrencilerin derslerde kazandırılması hedeflenen </a:t>
            </a:r>
            <a:r>
              <a:rPr lang="tr-TR" sz="2300" b="1" smtClean="0"/>
              <a:t>üst düzey becerilerdeki</a:t>
            </a:r>
            <a:r>
              <a:rPr lang="tr-TR" sz="2300" smtClean="0"/>
              <a:t> gelişimlerini günlük yaşamla ilişkilendirerek göstermeleri beklenmektedir. </a:t>
            </a:r>
          </a:p>
          <a:p>
            <a:pPr eaLnBrk="1" hangingPunct="1">
              <a:lnSpc>
                <a:spcPct val="80000"/>
              </a:lnSpc>
            </a:pPr>
            <a:r>
              <a:rPr lang="tr-TR" sz="2300" smtClean="0"/>
              <a:t>Performans ödevlerinin bir sınıftaki her öğrenciye, aynı konu başlığında ve aynı zamanda verilmesi zorunlu değildir. </a:t>
            </a:r>
          </a:p>
          <a:p>
            <a:pPr eaLnBrk="1" hangingPunct="1">
              <a:lnSpc>
                <a:spcPct val="80000"/>
              </a:lnSpc>
            </a:pPr>
            <a:r>
              <a:rPr lang="tr-TR" sz="2300" smtClean="0"/>
              <a:t>Performans ödevleri öğrencilerin </a:t>
            </a:r>
            <a:r>
              <a:rPr lang="tr-TR" sz="2300" b="1" smtClean="0"/>
              <a:t>seviyesine uygun</a:t>
            </a:r>
            <a:r>
              <a:rPr lang="tr-TR" sz="2300" smtClean="0"/>
              <a:t> ve öğrenciler tarafından </a:t>
            </a:r>
            <a:r>
              <a:rPr lang="tr-TR" sz="2300" b="1" smtClean="0"/>
              <a:t>yapılabilecek nitelikte</a:t>
            </a:r>
            <a:r>
              <a:rPr lang="tr-TR" sz="2300" smtClean="0"/>
              <a:t> olmalıdır. </a:t>
            </a:r>
          </a:p>
          <a:p>
            <a:pPr eaLnBrk="1" hangingPunct="1">
              <a:lnSpc>
                <a:spcPct val="80000"/>
              </a:lnSpc>
            </a:pPr>
            <a:r>
              <a:rPr lang="tr-TR" sz="2300" smtClean="0"/>
              <a:t>Performans ödevlerinin güvenirliği açısından öğrencinin ödevi yaparken konuya ilişkin kazanımlarını gözlemleyebilmek için ödevin </a:t>
            </a:r>
            <a:r>
              <a:rPr lang="tr-TR" sz="2300" b="1" smtClean="0"/>
              <a:t>belirli aşamaları sınıf ortamında gerçekleştirilir ya da yapmış olduğu çalışmayı öğretmeniyle ve arkadaşlarıyla paylaşması</a:t>
            </a:r>
            <a:r>
              <a:rPr lang="tr-TR" sz="2300" smtClean="0"/>
              <a:t> sağlanır.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20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fade">
                                      <p:cBhvr>
                                        <p:cTn id="12" dur="20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fade">
                                      <p:cBhvr>
                                        <p:cTn id="17" dur="20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fade">
                                      <p:cBhvr>
                                        <p:cTn id="22" dur="20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20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FF3BAC08-36F8-4D88-B7A8-A66507FE5DD9}" type="slidenum">
              <a:rPr lang="tr-TR"/>
              <a:pPr>
                <a:defRPr/>
              </a:pPr>
              <a:t>17</a:t>
            </a:fld>
            <a:endParaRPr lang="tr-TR"/>
          </a:p>
        </p:txBody>
      </p:sp>
      <p:sp>
        <p:nvSpPr>
          <p:cNvPr id="30723" name="Rectangle 2"/>
          <p:cNvSpPr>
            <a:spLocks noGrp="1" noChangeArrowheads="1"/>
          </p:cNvSpPr>
          <p:nvPr>
            <p:ph type="title"/>
          </p:nvPr>
        </p:nvSpPr>
        <p:spPr/>
        <p:txBody>
          <a:bodyPr/>
          <a:lstStyle/>
          <a:p>
            <a:pPr eaLnBrk="1" hangingPunct="1"/>
            <a:r>
              <a:rPr lang="tr-TR" sz="3200" smtClean="0"/>
              <a:t>Performans görevi için örnekler:</a:t>
            </a:r>
          </a:p>
        </p:txBody>
      </p:sp>
      <p:sp>
        <p:nvSpPr>
          <p:cNvPr id="21507" name="Rectangle 3"/>
          <p:cNvSpPr>
            <a:spLocks noGrp="1" noChangeArrowheads="1"/>
          </p:cNvSpPr>
          <p:nvPr>
            <p:ph type="body" idx="1"/>
          </p:nvPr>
        </p:nvSpPr>
        <p:spPr/>
        <p:txBody>
          <a:bodyPr/>
          <a:lstStyle/>
          <a:p>
            <a:pPr eaLnBrk="1" hangingPunct="1">
              <a:lnSpc>
                <a:spcPct val="90000"/>
              </a:lnSpc>
            </a:pPr>
            <a:r>
              <a:rPr lang="tr-TR" sz="2400" smtClean="0"/>
              <a:t>Bir konu hakkında yazı yazma (makale, anı vb. )</a:t>
            </a:r>
          </a:p>
          <a:p>
            <a:pPr eaLnBrk="1" hangingPunct="1">
              <a:lnSpc>
                <a:spcPct val="90000"/>
              </a:lnSpc>
            </a:pPr>
            <a:r>
              <a:rPr lang="tr-TR" sz="2400" smtClean="0"/>
              <a:t>Sergi oluşturma,</a:t>
            </a:r>
          </a:p>
          <a:p>
            <a:pPr eaLnBrk="1" hangingPunct="1">
              <a:lnSpc>
                <a:spcPct val="90000"/>
              </a:lnSpc>
            </a:pPr>
            <a:r>
              <a:rPr lang="tr-TR" sz="2400" smtClean="0"/>
              <a:t>Aynı grafikleri farklı ölçülerde çizme,</a:t>
            </a:r>
          </a:p>
          <a:p>
            <a:pPr eaLnBrk="1" hangingPunct="1">
              <a:lnSpc>
                <a:spcPct val="90000"/>
              </a:lnSpc>
            </a:pPr>
            <a:r>
              <a:rPr lang="tr-TR" sz="2400" smtClean="0"/>
              <a:t>Bir tarzdaki grafiği başka tarza dönüştürme, </a:t>
            </a:r>
          </a:p>
          <a:p>
            <a:pPr eaLnBrk="1" hangingPunct="1">
              <a:lnSpc>
                <a:spcPct val="90000"/>
              </a:lnSpc>
            </a:pPr>
            <a:r>
              <a:rPr lang="tr-TR" sz="2400" smtClean="0"/>
              <a:t>Bilimsel gözlemlerini tablo oluşturarak belirtme,</a:t>
            </a:r>
          </a:p>
          <a:p>
            <a:pPr eaLnBrk="1" hangingPunct="1">
              <a:lnSpc>
                <a:spcPct val="90000"/>
              </a:lnSpc>
            </a:pPr>
            <a:r>
              <a:rPr lang="tr-TR" sz="2400" smtClean="0"/>
              <a:t>Bilimsel bir olayı sözel ve görsel olarak betimleme,</a:t>
            </a:r>
          </a:p>
          <a:p>
            <a:pPr eaLnBrk="1" hangingPunct="1">
              <a:lnSpc>
                <a:spcPct val="90000"/>
              </a:lnSpc>
            </a:pPr>
            <a:r>
              <a:rPr lang="tr-TR" sz="2400" smtClean="0"/>
              <a:t>Bir konuyla ilgili afiş, poster, broşür vb. hazırlama</a:t>
            </a:r>
          </a:p>
          <a:p>
            <a:pPr eaLnBrk="1" hangingPunct="1">
              <a:lnSpc>
                <a:spcPct val="90000"/>
              </a:lnSpc>
            </a:pPr>
            <a:r>
              <a:rPr lang="tr-TR" sz="2400" smtClean="0"/>
              <a:t>Bir oyun, piyes vb. yazma ve sergileme</a:t>
            </a:r>
          </a:p>
          <a:p>
            <a:pPr eaLnBrk="1" hangingPunct="1">
              <a:lnSpc>
                <a:spcPct val="90000"/>
              </a:lnSpc>
            </a:pPr>
            <a:r>
              <a:rPr lang="tr-TR" sz="2400" smtClean="0"/>
              <a:t>Herhangi bir şey için bir sınıflama şeması geliştirme, kategorileri açıklama ve doğruluğunu savunma</a:t>
            </a:r>
          </a:p>
          <a:p>
            <a:pPr eaLnBrk="1" hangingPunct="1">
              <a:lnSpc>
                <a:spcPct val="90000"/>
              </a:lnSpc>
            </a:pPr>
            <a:r>
              <a:rPr lang="tr-TR" sz="2400" smtClean="0"/>
              <a:t>Deney yapma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2000"/>
                                        <p:tgtEl>
                                          <p:spTgt spid="21507">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fade">
                                      <p:cBhvr>
                                        <p:cTn id="11" dur="1000"/>
                                        <p:tgtEl>
                                          <p:spTgt spid="21507">
                                            <p:txEl>
                                              <p:pRg st="1" end="1"/>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fade">
                                      <p:cBhvr>
                                        <p:cTn id="15" dur="1000"/>
                                        <p:tgtEl>
                                          <p:spTgt spid="21507">
                                            <p:txEl>
                                              <p:pRg st="2" end="2"/>
                                            </p:txEl>
                                          </p:spTgt>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animEffect transition="in" filter="fade">
                                      <p:cBhvr>
                                        <p:cTn id="19" dur="1000"/>
                                        <p:tgtEl>
                                          <p:spTgt spid="21507">
                                            <p:txEl>
                                              <p:pRg st="3" end="3"/>
                                            </p:txEl>
                                          </p:spTgt>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animEffect transition="in" filter="fade">
                                      <p:cBhvr>
                                        <p:cTn id="23" dur="1000"/>
                                        <p:tgtEl>
                                          <p:spTgt spid="21507">
                                            <p:txEl>
                                              <p:pRg st="4" end="4"/>
                                            </p:txEl>
                                          </p:spTgt>
                                        </p:tgtEl>
                                      </p:cBhvr>
                                    </p:animEffect>
                                  </p:childTnLst>
                                </p:cTn>
                              </p:par>
                            </p:childTnLst>
                          </p:cTn>
                        </p:par>
                        <p:par>
                          <p:cTn id="24" fill="hold">
                            <p:stCondLst>
                              <p:cond delay="6000"/>
                            </p:stCondLst>
                            <p:childTnLst>
                              <p:par>
                                <p:cTn id="25" presetID="10" presetClass="entr" presetSubtype="0" fill="hold" grpId="0" nodeType="after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animEffect transition="in" filter="fade">
                                      <p:cBhvr>
                                        <p:cTn id="27" dur="1000"/>
                                        <p:tgtEl>
                                          <p:spTgt spid="21507">
                                            <p:txEl>
                                              <p:pRg st="5" end="5"/>
                                            </p:txEl>
                                          </p:spTgt>
                                        </p:tgtEl>
                                      </p:cBhvr>
                                    </p:animEffect>
                                  </p:childTnLst>
                                </p:cTn>
                              </p:par>
                            </p:childTnLst>
                          </p:cTn>
                        </p:par>
                        <p:par>
                          <p:cTn id="28" fill="hold">
                            <p:stCondLst>
                              <p:cond delay="7000"/>
                            </p:stCondLst>
                            <p:childTnLst>
                              <p:par>
                                <p:cTn id="29" presetID="10" presetClass="entr" presetSubtype="0" fill="hold" grpId="0" nodeType="after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animEffect transition="in" filter="fade">
                                      <p:cBhvr>
                                        <p:cTn id="31" dur="1000"/>
                                        <p:tgtEl>
                                          <p:spTgt spid="21507">
                                            <p:txEl>
                                              <p:pRg st="6" end="6"/>
                                            </p:txEl>
                                          </p:spTgt>
                                        </p:tgtEl>
                                      </p:cBhvr>
                                    </p:animEffect>
                                  </p:childTnLst>
                                </p:cTn>
                              </p:par>
                            </p:childTnLst>
                          </p:cTn>
                        </p:par>
                        <p:par>
                          <p:cTn id="32" fill="hold">
                            <p:stCondLst>
                              <p:cond delay="8000"/>
                            </p:stCondLst>
                            <p:childTnLst>
                              <p:par>
                                <p:cTn id="33" presetID="10" presetClass="entr" presetSubtype="0" fill="hold" grpId="0" nodeType="afterEffect">
                                  <p:stCondLst>
                                    <p:cond delay="0"/>
                                  </p:stCondLst>
                                  <p:childTnLst>
                                    <p:set>
                                      <p:cBhvr>
                                        <p:cTn id="34" dur="1" fill="hold">
                                          <p:stCondLst>
                                            <p:cond delay="0"/>
                                          </p:stCondLst>
                                        </p:cTn>
                                        <p:tgtEl>
                                          <p:spTgt spid="21507">
                                            <p:txEl>
                                              <p:pRg st="7" end="7"/>
                                            </p:txEl>
                                          </p:spTgt>
                                        </p:tgtEl>
                                        <p:attrNameLst>
                                          <p:attrName>style.visibility</p:attrName>
                                        </p:attrNameLst>
                                      </p:cBhvr>
                                      <p:to>
                                        <p:strVal val="visible"/>
                                      </p:to>
                                    </p:set>
                                    <p:animEffect transition="in" filter="fade">
                                      <p:cBhvr>
                                        <p:cTn id="35" dur="1000"/>
                                        <p:tgtEl>
                                          <p:spTgt spid="21507">
                                            <p:txEl>
                                              <p:pRg st="7" end="7"/>
                                            </p:txEl>
                                          </p:spTgt>
                                        </p:tgtEl>
                                      </p:cBhvr>
                                    </p:animEffect>
                                  </p:childTnLst>
                                </p:cTn>
                              </p:par>
                            </p:childTnLst>
                          </p:cTn>
                        </p:par>
                        <p:par>
                          <p:cTn id="36" fill="hold">
                            <p:stCondLst>
                              <p:cond delay="9000"/>
                            </p:stCondLst>
                            <p:childTnLst>
                              <p:par>
                                <p:cTn id="37" presetID="10" presetClass="entr" presetSubtype="0" fill="hold" grpId="0" nodeType="afterEffect">
                                  <p:stCondLst>
                                    <p:cond delay="0"/>
                                  </p:stCondLst>
                                  <p:childTnLst>
                                    <p:set>
                                      <p:cBhvr>
                                        <p:cTn id="38" dur="1" fill="hold">
                                          <p:stCondLst>
                                            <p:cond delay="0"/>
                                          </p:stCondLst>
                                        </p:cTn>
                                        <p:tgtEl>
                                          <p:spTgt spid="21507">
                                            <p:txEl>
                                              <p:pRg st="8" end="8"/>
                                            </p:txEl>
                                          </p:spTgt>
                                        </p:tgtEl>
                                        <p:attrNameLst>
                                          <p:attrName>style.visibility</p:attrName>
                                        </p:attrNameLst>
                                      </p:cBhvr>
                                      <p:to>
                                        <p:strVal val="visible"/>
                                      </p:to>
                                    </p:set>
                                    <p:animEffect transition="in" filter="fade">
                                      <p:cBhvr>
                                        <p:cTn id="39" dur="1000"/>
                                        <p:tgtEl>
                                          <p:spTgt spid="21507">
                                            <p:txEl>
                                              <p:pRg st="8" end="8"/>
                                            </p:txEl>
                                          </p:spTgt>
                                        </p:tgtEl>
                                      </p:cBhvr>
                                    </p:animEffect>
                                  </p:childTnLst>
                                </p:cTn>
                              </p:par>
                            </p:childTnLst>
                          </p:cTn>
                        </p:par>
                        <p:par>
                          <p:cTn id="40" fill="hold">
                            <p:stCondLst>
                              <p:cond delay="10000"/>
                            </p:stCondLst>
                            <p:childTnLst>
                              <p:par>
                                <p:cTn id="41" presetID="10" presetClass="entr" presetSubtype="0" fill="hold" grpId="0" nodeType="afterEffect">
                                  <p:stCondLst>
                                    <p:cond delay="0"/>
                                  </p:stCondLst>
                                  <p:childTnLst>
                                    <p:set>
                                      <p:cBhvr>
                                        <p:cTn id="42" dur="1" fill="hold">
                                          <p:stCondLst>
                                            <p:cond delay="0"/>
                                          </p:stCondLst>
                                        </p:cTn>
                                        <p:tgtEl>
                                          <p:spTgt spid="21507">
                                            <p:txEl>
                                              <p:pRg st="9" end="9"/>
                                            </p:txEl>
                                          </p:spTgt>
                                        </p:tgtEl>
                                        <p:attrNameLst>
                                          <p:attrName>style.visibility</p:attrName>
                                        </p:attrNameLst>
                                      </p:cBhvr>
                                      <p:to>
                                        <p:strVal val="visible"/>
                                      </p:to>
                                    </p:set>
                                    <p:animEffect transition="in" filter="fade">
                                      <p:cBhvr>
                                        <p:cTn id="43" dur="1000"/>
                                        <p:tgtEl>
                                          <p:spTgt spid="215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5841FE17-0088-4DD5-B0B8-6C9EE43437A8}" type="slidenum">
              <a:rPr lang="tr-TR"/>
              <a:pPr>
                <a:defRPr/>
              </a:pPr>
              <a:t>18</a:t>
            </a:fld>
            <a:endParaRPr lang="tr-TR"/>
          </a:p>
        </p:txBody>
      </p:sp>
      <p:sp>
        <p:nvSpPr>
          <p:cNvPr id="32771" name="Rectangle 2"/>
          <p:cNvSpPr>
            <a:spLocks noGrp="1" noChangeArrowheads="1"/>
          </p:cNvSpPr>
          <p:nvPr>
            <p:ph type="title"/>
          </p:nvPr>
        </p:nvSpPr>
        <p:spPr/>
        <p:txBody>
          <a:bodyPr/>
          <a:lstStyle/>
          <a:p>
            <a:pPr eaLnBrk="1" hangingPunct="1"/>
            <a:r>
              <a:rPr lang="tr-TR" sz="3200" smtClean="0"/>
              <a:t>Performans Değerlendirilmesinde Kullanılabilecek Araçlar</a:t>
            </a:r>
          </a:p>
        </p:txBody>
      </p:sp>
      <p:sp>
        <p:nvSpPr>
          <p:cNvPr id="32772" name="Rectangle 3"/>
          <p:cNvSpPr>
            <a:spLocks noGrp="1" noChangeArrowheads="1"/>
          </p:cNvSpPr>
          <p:nvPr>
            <p:ph type="body" idx="1"/>
          </p:nvPr>
        </p:nvSpPr>
        <p:spPr/>
        <p:txBody>
          <a:bodyPr/>
          <a:lstStyle/>
          <a:p>
            <a:pPr eaLnBrk="1" hangingPunct="1"/>
            <a:r>
              <a:rPr lang="tr-TR" sz="2800" smtClean="0"/>
              <a:t>Gözlemler</a:t>
            </a:r>
          </a:p>
          <a:p>
            <a:pPr eaLnBrk="1" hangingPunct="1"/>
            <a:r>
              <a:rPr lang="tr-TR" sz="2800" smtClean="0"/>
              <a:t>Mülakatlar</a:t>
            </a:r>
          </a:p>
          <a:p>
            <a:pPr eaLnBrk="1" hangingPunct="1"/>
            <a:r>
              <a:rPr lang="tr-TR" sz="2800" smtClean="0"/>
              <a:t>Anekdot Kayıtları</a:t>
            </a:r>
          </a:p>
          <a:p>
            <a:pPr eaLnBrk="1" hangingPunct="1"/>
            <a:r>
              <a:rPr lang="tr-TR" sz="2800" smtClean="0"/>
              <a:t>Kontrol listeleri</a:t>
            </a:r>
          </a:p>
          <a:p>
            <a:pPr eaLnBrk="1" hangingPunct="1"/>
            <a:r>
              <a:rPr lang="tr-TR" sz="2800" smtClean="0"/>
              <a:t>Derecelendirme Ölçekleri (Rubrikler)</a:t>
            </a:r>
          </a:p>
          <a:p>
            <a:pPr eaLnBrk="1" hangingPunct="1"/>
            <a:r>
              <a:rPr lang="tr-TR" sz="2800" smtClean="0"/>
              <a:t>Öğrenci seçki dosyaları (Portfolyo)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EB625629-D314-43C5-8118-C754902237DC}" type="slidenum">
              <a:rPr lang="tr-TR"/>
              <a:pPr>
                <a:defRPr/>
              </a:pPr>
              <a:t>19</a:t>
            </a:fld>
            <a:endParaRPr lang="tr-TR"/>
          </a:p>
        </p:txBody>
      </p:sp>
      <p:sp>
        <p:nvSpPr>
          <p:cNvPr id="61443" name="Rectangle 2"/>
          <p:cNvSpPr>
            <a:spLocks noGrp="1" noChangeArrowheads="1"/>
          </p:cNvSpPr>
          <p:nvPr>
            <p:ph type="title"/>
          </p:nvPr>
        </p:nvSpPr>
        <p:spPr/>
        <p:txBody>
          <a:bodyPr lIns="91440" rIns="91440" bIns="45720" anchor="ctr"/>
          <a:lstStyle/>
          <a:p>
            <a:pPr eaLnBrk="1" hangingPunct="1"/>
            <a:r>
              <a:rPr lang="tr-TR" sz="3200" smtClean="0"/>
              <a:t>PROJELER</a:t>
            </a:r>
          </a:p>
        </p:txBody>
      </p:sp>
      <p:sp>
        <p:nvSpPr>
          <p:cNvPr id="190467" name="Rectangle 3"/>
          <p:cNvSpPr>
            <a:spLocks noGrp="1" noChangeArrowheads="1"/>
          </p:cNvSpPr>
          <p:nvPr>
            <p:ph type="body" idx="1"/>
          </p:nvPr>
        </p:nvSpPr>
        <p:spPr>
          <a:xfrm>
            <a:off x="323850" y="1600200"/>
            <a:ext cx="8569325" cy="4852988"/>
          </a:xfrm>
        </p:spPr>
        <p:txBody>
          <a:bodyPr/>
          <a:lstStyle/>
          <a:p>
            <a:pPr eaLnBrk="1" hangingPunct="1">
              <a:lnSpc>
                <a:spcPct val="80000"/>
              </a:lnSpc>
            </a:pPr>
            <a:r>
              <a:rPr lang="tr-TR" sz="2400" smtClean="0"/>
              <a:t>Öğrencilerin </a:t>
            </a:r>
            <a:r>
              <a:rPr lang="tr-TR" sz="2400" b="1" smtClean="0">
                <a:solidFill>
                  <a:srgbClr val="CC3300"/>
                </a:solidFill>
              </a:rPr>
              <a:t>grup hâlinde</a:t>
            </a:r>
            <a:r>
              <a:rPr lang="tr-TR" sz="2400" smtClean="0"/>
              <a:t> veya </a:t>
            </a:r>
            <a:r>
              <a:rPr lang="tr-TR" sz="2400" b="1" smtClean="0">
                <a:solidFill>
                  <a:srgbClr val="0066FF"/>
                </a:solidFill>
              </a:rPr>
              <a:t>bireysel</a:t>
            </a:r>
            <a:r>
              <a:rPr lang="tr-TR" sz="2400" smtClean="0"/>
              <a:t> olarak, istedikleri bir alanda/konuda </a:t>
            </a:r>
            <a:r>
              <a:rPr lang="tr-TR" sz="2400" i="1" smtClean="0"/>
              <a:t>inceleme</a:t>
            </a:r>
            <a:r>
              <a:rPr lang="tr-TR" sz="2400" smtClean="0"/>
              <a:t>, </a:t>
            </a:r>
            <a:r>
              <a:rPr lang="tr-TR" sz="2400" i="1" smtClean="0"/>
              <a:t>araştırma</a:t>
            </a:r>
            <a:r>
              <a:rPr lang="tr-TR" sz="2400" smtClean="0"/>
              <a:t> ve </a:t>
            </a:r>
            <a:r>
              <a:rPr lang="tr-TR" sz="2400" i="1" smtClean="0"/>
              <a:t>yorum yapma</a:t>
            </a:r>
            <a:r>
              <a:rPr lang="tr-TR" sz="2400" smtClean="0"/>
              <a:t>, </a:t>
            </a:r>
            <a:r>
              <a:rPr lang="tr-TR" sz="2400" i="1" smtClean="0"/>
              <a:t>görüş geliştirme</a:t>
            </a:r>
            <a:r>
              <a:rPr lang="tr-TR" sz="2400" smtClean="0"/>
              <a:t>, </a:t>
            </a:r>
            <a:r>
              <a:rPr lang="tr-TR" sz="2400" i="1" smtClean="0"/>
              <a:t>yeni bilgilere ulaşma</a:t>
            </a:r>
            <a:r>
              <a:rPr lang="tr-TR" sz="2400" smtClean="0"/>
              <a:t>, </a:t>
            </a:r>
            <a:r>
              <a:rPr lang="tr-TR" sz="2400" i="1" smtClean="0"/>
              <a:t>özgün düşünce üretme</a:t>
            </a:r>
            <a:r>
              <a:rPr lang="tr-TR" sz="2400" smtClean="0"/>
              <a:t> ve </a:t>
            </a:r>
            <a:r>
              <a:rPr lang="tr-TR" sz="2400" i="1" smtClean="0"/>
              <a:t>çıkarımlarda bulunma</a:t>
            </a:r>
            <a:r>
              <a:rPr lang="tr-TR" sz="2400" smtClean="0"/>
              <a:t> amacıyla ders öğretmeni rehberliğinde yapacakları çalışmalardır.</a:t>
            </a:r>
          </a:p>
          <a:p>
            <a:pPr eaLnBrk="1" hangingPunct="1">
              <a:lnSpc>
                <a:spcPct val="80000"/>
              </a:lnSpc>
            </a:pPr>
            <a:r>
              <a:rPr lang="tr-TR" sz="2400" smtClean="0"/>
              <a:t>Proje geliştirme süreci</a:t>
            </a:r>
            <a:r>
              <a:rPr lang="tr-TR" sz="2400" b="1" smtClean="0">
                <a:solidFill>
                  <a:srgbClr val="CC3300"/>
                </a:solidFill>
              </a:rPr>
              <a:t> uzun</a:t>
            </a:r>
            <a:r>
              <a:rPr lang="tr-TR" sz="2400" smtClean="0"/>
              <a:t>, </a:t>
            </a:r>
            <a:r>
              <a:rPr lang="tr-TR" sz="2400" smtClean="0">
                <a:solidFill>
                  <a:srgbClr val="CC3300"/>
                </a:solidFill>
              </a:rPr>
              <a:t>karmaşık</a:t>
            </a:r>
            <a:r>
              <a:rPr lang="tr-TR" sz="2400" smtClean="0"/>
              <a:t> ve </a:t>
            </a:r>
            <a:r>
              <a:rPr lang="tr-TR" sz="2400" smtClean="0">
                <a:solidFill>
                  <a:srgbClr val="CC3300"/>
                </a:solidFill>
              </a:rPr>
              <a:t>zorlu</a:t>
            </a:r>
            <a:r>
              <a:rPr lang="tr-TR" sz="2400" smtClean="0"/>
              <a:t> bir süreçtir. Bu ödevler, öğrencilerin yaratıcılık, araştırma, iletişim gibi üst düzey zihinsel becerilerini geliştirir.</a:t>
            </a:r>
          </a:p>
          <a:p>
            <a:pPr eaLnBrk="1" hangingPunct="1">
              <a:lnSpc>
                <a:spcPct val="80000"/>
              </a:lnSpc>
            </a:pPr>
            <a:r>
              <a:rPr lang="tr-TR" sz="2400" smtClean="0"/>
              <a:t>Projenin tasarımından ortaya konulmasına kadar geçen süreç, </a:t>
            </a:r>
            <a:r>
              <a:rPr lang="tr-TR" sz="2400" b="1" smtClean="0">
                <a:solidFill>
                  <a:srgbClr val="CC3300"/>
                </a:solidFill>
              </a:rPr>
              <a:t>bilimsel süreç basamaklarını</a:t>
            </a:r>
            <a:r>
              <a:rPr lang="tr-TR" sz="2400" smtClean="0"/>
              <a:t> içereceğinden bilimsel süreç becerilerinin gelişmesine yardımcı olur. Projeler yönergeler ve puanlama standartları gerektirir.</a:t>
            </a:r>
          </a:p>
          <a:p>
            <a:pPr eaLnBrk="1" hangingPunct="1">
              <a:lnSpc>
                <a:spcPct val="80000"/>
              </a:lnSpc>
            </a:pPr>
            <a:r>
              <a:rPr lang="tr-TR" sz="2400" smtClean="0"/>
              <a:t>Proje </a:t>
            </a:r>
            <a:r>
              <a:rPr lang="tr-TR" sz="2400" b="1" smtClean="0"/>
              <a:t>konuları </a:t>
            </a:r>
            <a:r>
              <a:rPr lang="tr-TR" sz="2400" b="1" smtClean="0">
                <a:solidFill>
                  <a:srgbClr val="CC3300"/>
                </a:solidFill>
              </a:rPr>
              <a:t>zümre öğretmenleri</a:t>
            </a:r>
            <a:r>
              <a:rPr lang="tr-TR" sz="2400" b="1" smtClean="0"/>
              <a:t> tarafından belirlenebileceği gibi </a:t>
            </a:r>
            <a:r>
              <a:rPr lang="tr-TR" sz="2400" b="1" smtClean="0">
                <a:solidFill>
                  <a:srgbClr val="0066FF"/>
                </a:solidFill>
              </a:rPr>
              <a:t>öğrenciler</a:t>
            </a:r>
            <a:r>
              <a:rPr lang="tr-TR" sz="2400" smtClean="0"/>
              <a:t> de kendi ilgi duydukları alanlara göre bireysel ya da grup olarak proje konusu belirleyebilirler.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fade">
                                      <p:cBhvr>
                                        <p:cTn id="7" dur="2000"/>
                                        <p:tgtEl>
                                          <p:spTgt spid="190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0467">
                                            <p:txEl>
                                              <p:pRg st="1" end="1"/>
                                            </p:txEl>
                                          </p:spTgt>
                                        </p:tgtEl>
                                        <p:attrNameLst>
                                          <p:attrName>style.visibility</p:attrName>
                                        </p:attrNameLst>
                                      </p:cBhvr>
                                      <p:to>
                                        <p:strVal val="visible"/>
                                      </p:to>
                                    </p:set>
                                    <p:animEffect transition="in" filter="fade">
                                      <p:cBhvr>
                                        <p:cTn id="12" dur="2000"/>
                                        <p:tgtEl>
                                          <p:spTgt spid="190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0467">
                                            <p:txEl>
                                              <p:pRg st="2" end="2"/>
                                            </p:txEl>
                                          </p:spTgt>
                                        </p:tgtEl>
                                        <p:attrNameLst>
                                          <p:attrName>style.visibility</p:attrName>
                                        </p:attrNameLst>
                                      </p:cBhvr>
                                      <p:to>
                                        <p:strVal val="visible"/>
                                      </p:to>
                                    </p:set>
                                    <p:animEffect transition="in" filter="fade">
                                      <p:cBhvr>
                                        <p:cTn id="17" dur="2000"/>
                                        <p:tgtEl>
                                          <p:spTgt spid="1904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0467">
                                            <p:txEl>
                                              <p:pRg st="3" end="3"/>
                                            </p:txEl>
                                          </p:spTgt>
                                        </p:tgtEl>
                                        <p:attrNameLst>
                                          <p:attrName>style.visibility</p:attrName>
                                        </p:attrNameLst>
                                      </p:cBhvr>
                                      <p:to>
                                        <p:strVal val="visible"/>
                                      </p:to>
                                    </p:set>
                                    <p:animEffect transition="in" filter="fade">
                                      <p:cBhvr>
                                        <p:cTn id="22" dur="2000"/>
                                        <p:tgtEl>
                                          <p:spTgt spid="190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A376E396-A61A-4900-945B-220010A45196}" type="slidenum">
              <a:rPr lang="tr-TR"/>
              <a:pPr>
                <a:defRPr/>
              </a:pPr>
              <a:t>2</a:t>
            </a:fld>
            <a:endParaRPr lang="tr-TR"/>
          </a:p>
        </p:txBody>
      </p:sp>
      <p:sp>
        <p:nvSpPr>
          <p:cNvPr id="13315" name="Rectangle 2"/>
          <p:cNvSpPr>
            <a:spLocks noGrp="1"/>
          </p:cNvSpPr>
          <p:nvPr>
            <p:ph type="title"/>
          </p:nvPr>
        </p:nvSpPr>
        <p:spPr/>
        <p:txBody>
          <a:bodyPr/>
          <a:lstStyle/>
          <a:p>
            <a:pPr eaLnBrk="1" hangingPunct="1"/>
            <a:r>
              <a:rPr lang="tr-TR" smtClean="0"/>
              <a:t>İçerik</a:t>
            </a:r>
          </a:p>
        </p:txBody>
      </p:sp>
      <p:sp>
        <p:nvSpPr>
          <p:cNvPr id="13316" name="Rectangle 3"/>
          <p:cNvSpPr>
            <a:spLocks noGrp="1"/>
          </p:cNvSpPr>
          <p:nvPr>
            <p:ph type="body" idx="1"/>
          </p:nvPr>
        </p:nvSpPr>
        <p:spPr/>
        <p:txBody>
          <a:bodyPr/>
          <a:lstStyle/>
          <a:p>
            <a:pPr eaLnBrk="1" hangingPunct="1"/>
            <a:r>
              <a:rPr lang="tr-TR" dirty="0" smtClean="0"/>
              <a:t>Ölçme ve Değerlendirme</a:t>
            </a:r>
          </a:p>
          <a:p>
            <a:pPr eaLnBrk="1" hangingPunct="1"/>
            <a:r>
              <a:rPr lang="tr-TR" dirty="0" smtClean="0"/>
              <a:t>Alternatif Ölçme ve Değerlendirme</a:t>
            </a:r>
          </a:p>
          <a:p>
            <a:pPr lvl="1" eaLnBrk="1" hangingPunct="1"/>
            <a:r>
              <a:rPr lang="tr-TR" dirty="0" smtClean="0"/>
              <a:t>Yeni Öğretim Programı ve Ölçme Değerlendirme</a:t>
            </a:r>
          </a:p>
          <a:p>
            <a:pPr lvl="1" eaLnBrk="1" hangingPunct="1"/>
            <a:r>
              <a:rPr lang="tr-TR" dirty="0" smtClean="0"/>
              <a:t>Alternatif Ölçme ve Değerlendirme Yöntem ve Teknikleri</a:t>
            </a:r>
          </a:p>
          <a:p>
            <a:pPr eaLnBrk="1" hangingPunct="1"/>
            <a:r>
              <a:rPr lang="tr-TR" smtClean="0"/>
              <a:t>Ölçme </a:t>
            </a:r>
            <a:r>
              <a:rPr lang="tr-TR" dirty="0" smtClean="0"/>
              <a:t>ve Değerlendirme örnekleri hazırlama</a:t>
            </a:r>
          </a:p>
          <a:p>
            <a:pPr eaLnBrk="1" hangingPunct="1"/>
            <a:endParaRPr lang="tr-T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3E211719-2EB0-4C95-B29A-A1C824BB3057}" type="slidenum">
              <a:rPr lang="tr-TR"/>
              <a:pPr>
                <a:defRPr/>
              </a:pPr>
              <a:t>20</a:t>
            </a:fld>
            <a:endParaRPr lang="tr-TR"/>
          </a:p>
        </p:txBody>
      </p:sp>
      <p:sp>
        <p:nvSpPr>
          <p:cNvPr id="62467" name="Rectangle 2"/>
          <p:cNvSpPr>
            <a:spLocks noGrp="1"/>
          </p:cNvSpPr>
          <p:nvPr>
            <p:ph type="title"/>
          </p:nvPr>
        </p:nvSpPr>
        <p:spPr/>
        <p:txBody>
          <a:bodyPr/>
          <a:lstStyle/>
          <a:p>
            <a:pPr eaLnBrk="1" hangingPunct="1"/>
            <a:r>
              <a:rPr lang="tr-TR" sz="3200" smtClean="0"/>
              <a:t>PROJELER</a:t>
            </a:r>
          </a:p>
        </p:txBody>
      </p:sp>
      <p:sp>
        <p:nvSpPr>
          <p:cNvPr id="192515" name="Rectangle 3"/>
          <p:cNvSpPr>
            <a:spLocks noGrp="1"/>
          </p:cNvSpPr>
          <p:nvPr>
            <p:ph type="body" idx="1"/>
          </p:nvPr>
        </p:nvSpPr>
        <p:spPr/>
        <p:txBody>
          <a:bodyPr/>
          <a:lstStyle/>
          <a:p>
            <a:pPr eaLnBrk="1" hangingPunct="1">
              <a:lnSpc>
                <a:spcPct val="80000"/>
              </a:lnSpc>
            </a:pPr>
            <a:r>
              <a:rPr lang="tr-TR" sz="2400" smtClean="0"/>
              <a:t>Verilen proje konuları öğrencilerin </a:t>
            </a:r>
            <a:r>
              <a:rPr lang="tr-TR" sz="2400" smtClean="0">
                <a:solidFill>
                  <a:srgbClr val="CC3300"/>
                </a:solidFill>
              </a:rPr>
              <a:t>düzeyine uygun</a:t>
            </a:r>
            <a:r>
              <a:rPr lang="tr-TR" sz="2400" smtClean="0"/>
              <a:t> ve </a:t>
            </a:r>
            <a:r>
              <a:rPr lang="tr-TR" sz="2400" smtClean="0">
                <a:solidFill>
                  <a:srgbClr val="CC3300"/>
                </a:solidFill>
              </a:rPr>
              <a:t>yerel imkânlara</a:t>
            </a:r>
            <a:r>
              <a:rPr lang="tr-TR" sz="2400" smtClean="0"/>
              <a:t> göre yapılabilecek nitelikte olmalıdır.</a:t>
            </a:r>
          </a:p>
          <a:p>
            <a:pPr eaLnBrk="1" hangingPunct="1">
              <a:lnSpc>
                <a:spcPct val="80000"/>
              </a:lnSpc>
            </a:pPr>
            <a:r>
              <a:rPr lang="tr-TR" sz="2400" smtClean="0"/>
              <a:t>Grup halinde yapılacak projelerde grupların, öğrencilerin cinsiyet, başarı durumu vb. özellikleri bakımından</a:t>
            </a:r>
            <a:r>
              <a:rPr lang="tr-TR" sz="2400" b="1" smtClean="0"/>
              <a:t> </a:t>
            </a:r>
            <a:r>
              <a:rPr lang="tr-TR" sz="2400" b="1" smtClean="0">
                <a:solidFill>
                  <a:srgbClr val="CC3300"/>
                </a:solidFill>
              </a:rPr>
              <a:t>heterojen</a:t>
            </a:r>
            <a:r>
              <a:rPr lang="tr-TR" sz="2400" smtClean="0"/>
              <a:t> olmasına dikkat edilmelidir. </a:t>
            </a:r>
          </a:p>
          <a:p>
            <a:pPr eaLnBrk="1" hangingPunct="1">
              <a:lnSpc>
                <a:spcPct val="80000"/>
              </a:lnSpc>
            </a:pPr>
            <a:r>
              <a:rPr lang="tr-TR" sz="2400" smtClean="0"/>
              <a:t>Grup çalışmalarında grup üyelerinin </a:t>
            </a:r>
            <a:r>
              <a:rPr lang="tr-TR" sz="2400" b="1" smtClean="0">
                <a:solidFill>
                  <a:srgbClr val="CC3300"/>
                </a:solidFill>
              </a:rPr>
              <a:t>görev dağılımı</a:t>
            </a:r>
            <a:r>
              <a:rPr lang="tr-TR" sz="2400" smtClean="0"/>
              <a:t> projenin her aşaması için net olarak yapılmalıdır. Görev dağılımı grup üyeleri tarafından yapılarak öğretmenin onayı alınır. </a:t>
            </a:r>
          </a:p>
          <a:p>
            <a:pPr eaLnBrk="1" hangingPunct="1">
              <a:lnSpc>
                <a:spcPct val="80000"/>
              </a:lnSpc>
            </a:pPr>
            <a:r>
              <a:rPr lang="tr-TR" sz="2400" smtClean="0"/>
              <a:t>Projenin </a:t>
            </a:r>
            <a:r>
              <a:rPr lang="tr-TR" sz="2400" smtClean="0">
                <a:solidFill>
                  <a:srgbClr val="CC3300"/>
                </a:solidFill>
              </a:rPr>
              <a:t>her aşamasında</a:t>
            </a:r>
            <a:r>
              <a:rPr lang="tr-TR" sz="2400" smtClean="0"/>
              <a:t> görevlerin yapılıp yapılmadığı aşamanın bitiminde öğretmen tarafından</a:t>
            </a:r>
            <a:r>
              <a:rPr lang="tr-TR" sz="2400" b="1" smtClean="0"/>
              <a:t> </a:t>
            </a:r>
            <a:r>
              <a:rPr lang="tr-TR" sz="2400" b="1" smtClean="0">
                <a:solidFill>
                  <a:srgbClr val="CC3300"/>
                </a:solidFill>
              </a:rPr>
              <a:t>kontrol edilir</a:t>
            </a:r>
            <a:r>
              <a:rPr lang="tr-TR" sz="2400" smtClean="0"/>
              <a:t> ve grup üyelerine </a:t>
            </a:r>
            <a:r>
              <a:rPr lang="tr-TR" sz="2400" smtClean="0">
                <a:solidFill>
                  <a:srgbClr val="CC3300"/>
                </a:solidFill>
              </a:rPr>
              <a:t>geri bildirim</a:t>
            </a:r>
            <a:r>
              <a:rPr lang="tr-TR" sz="2400" smtClean="0"/>
              <a:t> verilir. Görevini yeterince yerine getirmeyen öğrencilerin bireysel özelliklerine de dikkat edilerek gerekli önlemler alınır.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fade">
                                      <p:cBhvr>
                                        <p:cTn id="7" dur="2000"/>
                                        <p:tgtEl>
                                          <p:spTgt spid="192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2515">
                                            <p:txEl>
                                              <p:pRg st="1" end="1"/>
                                            </p:txEl>
                                          </p:spTgt>
                                        </p:tgtEl>
                                        <p:attrNameLst>
                                          <p:attrName>style.visibility</p:attrName>
                                        </p:attrNameLst>
                                      </p:cBhvr>
                                      <p:to>
                                        <p:strVal val="visible"/>
                                      </p:to>
                                    </p:set>
                                    <p:animEffect transition="in" filter="fade">
                                      <p:cBhvr>
                                        <p:cTn id="12" dur="2000"/>
                                        <p:tgtEl>
                                          <p:spTgt spid="192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2515">
                                            <p:txEl>
                                              <p:pRg st="2" end="2"/>
                                            </p:txEl>
                                          </p:spTgt>
                                        </p:tgtEl>
                                        <p:attrNameLst>
                                          <p:attrName>style.visibility</p:attrName>
                                        </p:attrNameLst>
                                      </p:cBhvr>
                                      <p:to>
                                        <p:strVal val="visible"/>
                                      </p:to>
                                    </p:set>
                                    <p:animEffect transition="in" filter="fade">
                                      <p:cBhvr>
                                        <p:cTn id="17" dur="2000"/>
                                        <p:tgtEl>
                                          <p:spTgt spid="1925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2515">
                                            <p:txEl>
                                              <p:pRg st="3" end="3"/>
                                            </p:txEl>
                                          </p:spTgt>
                                        </p:tgtEl>
                                        <p:attrNameLst>
                                          <p:attrName>style.visibility</p:attrName>
                                        </p:attrNameLst>
                                      </p:cBhvr>
                                      <p:to>
                                        <p:strVal val="visible"/>
                                      </p:to>
                                    </p:set>
                                    <p:animEffect transition="in" filter="fade">
                                      <p:cBhvr>
                                        <p:cTn id="22" dur="2000"/>
                                        <p:tgtEl>
                                          <p:spTgt spid="1925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7 Slayt Numarası Yer Tutucusu"/>
          <p:cNvSpPr>
            <a:spLocks noGrp="1"/>
          </p:cNvSpPr>
          <p:nvPr>
            <p:ph type="sldNum" sz="quarter" idx="12"/>
          </p:nvPr>
        </p:nvSpPr>
        <p:spPr/>
        <p:txBody>
          <a:bodyPr/>
          <a:lstStyle/>
          <a:p>
            <a:pPr>
              <a:defRPr/>
            </a:pPr>
            <a:fld id="{EBE952AB-9DD1-452A-A31B-1826D07F1BC5}" type="slidenum">
              <a:rPr lang="tr-TR"/>
              <a:pPr>
                <a:defRPr/>
              </a:pPr>
              <a:t>21</a:t>
            </a:fld>
            <a:endParaRPr lang="tr-TR"/>
          </a:p>
        </p:txBody>
      </p:sp>
      <p:sp>
        <p:nvSpPr>
          <p:cNvPr id="63491" name="Rectangle 2"/>
          <p:cNvSpPr>
            <a:spLocks noGrp="1" noChangeArrowheads="1"/>
          </p:cNvSpPr>
          <p:nvPr>
            <p:ph type="title"/>
          </p:nvPr>
        </p:nvSpPr>
        <p:spPr>
          <a:xfrm>
            <a:off x="457200" y="630238"/>
            <a:ext cx="8229600" cy="782637"/>
          </a:xfrm>
        </p:spPr>
        <p:txBody>
          <a:bodyPr lIns="91440" rIns="91440" bIns="45720" anchor="ctr"/>
          <a:lstStyle/>
          <a:p>
            <a:pPr eaLnBrk="1" hangingPunct="1"/>
            <a:r>
              <a:rPr lang="tr-TR" sz="2400" b="0" smtClean="0"/>
              <a:t>Proje ve Performans Görevinin Benzerlik ve Farklılıkları</a:t>
            </a:r>
          </a:p>
        </p:txBody>
      </p:sp>
      <p:sp>
        <p:nvSpPr>
          <p:cNvPr id="193539" name="Rectangle 3"/>
          <p:cNvSpPr>
            <a:spLocks noGrp="1" noChangeArrowheads="1"/>
          </p:cNvSpPr>
          <p:nvPr>
            <p:ph type="body" sz="half" idx="1"/>
          </p:nvPr>
        </p:nvSpPr>
        <p:spPr>
          <a:xfrm>
            <a:off x="250825" y="1600200"/>
            <a:ext cx="4244975" cy="4997450"/>
          </a:xfrm>
        </p:spPr>
        <p:txBody>
          <a:bodyPr/>
          <a:lstStyle/>
          <a:p>
            <a:pPr eaLnBrk="1" hangingPunct="1">
              <a:lnSpc>
                <a:spcPct val="80000"/>
              </a:lnSpc>
              <a:buFont typeface="Wingdings 2" pitchFamily="18" charset="2"/>
              <a:buNone/>
            </a:pPr>
            <a:r>
              <a:rPr lang="tr-TR" sz="1900" b="1" smtClean="0"/>
              <a:t>Performans Görevleri</a:t>
            </a:r>
            <a:r>
              <a:rPr lang="tr-TR" sz="1900" smtClean="0"/>
              <a:t>  </a:t>
            </a:r>
          </a:p>
          <a:p>
            <a:pPr eaLnBrk="1" hangingPunct="1">
              <a:lnSpc>
                <a:spcPct val="80000"/>
              </a:lnSpc>
              <a:buFont typeface="Wingdings 2" pitchFamily="18" charset="2"/>
              <a:buNone/>
            </a:pPr>
            <a:r>
              <a:rPr lang="tr-TR" sz="1900" smtClean="0"/>
              <a:t>1.  </a:t>
            </a:r>
            <a:r>
              <a:rPr lang="tr-TR" sz="1900" smtClean="0">
                <a:solidFill>
                  <a:srgbClr val="CC3300"/>
                </a:solidFill>
              </a:rPr>
              <a:t>Kısa süreli</a:t>
            </a:r>
            <a:r>
              <a:rPr lang="tr-TR" sz="1900" smtClean="0"/>
              <a:t> çalışmalardır (görevin ağırlığına göre tavsiye 1 hafta ay, 1 ay  vb. olabilir) .</a:t>
            </a:r>
          </a:p>
          <a:p>
            <a:pPr eaLnBrk="1" hangingPunct="1">
              <a:lnSpc>
                <a:spcPct val="80000"/>
              </a:lnSpc>
              <a:buFont typeface="Wingdings 2" pitchFamily="18" charset="2"/>
              <a:buNone/>
            </a:pPr>
            <a:r>
              <a:rPr lang="tr-TR" sz="1900" smtClean="0"/>
              <a:t>2. Her zaman ortada bir </a:t>
            </a:r>
            <a:r>
              <a:rPr lang="tr-TR" sz="1900" smtClean="0">
                <a:solidFill>
                  <a:srgbClr val="CC3300"/>
                </a:solidFill>
              </a:rPr>
              <a:t>problem durumu olmaz</a:t>
            </a:r>
            <a:r>
              <a:rPr lang="tr-TR" sz="1900" smtClean="0"/>
              <a:t>. Öğrencilerin dersle ilgili temel beceri ve kazanımlarına hitap etmelidir (yaratıcılık, araştırma ve gerekirse eleştirel vb. düşünme becerilerinin kullanılması gerekir).</a:t>
            </a:r>
          </a:p>
          <a:p>
            <a:pPr eaLnBrk="1" hangingPunct="1">
              <a:lnSpc>
                <a:spcPct val="80000"/>
              </a:lnSpc>
              <a:buFont typeface="Wingdings 2" pitchFamily="18" charset="2"/>
              <a:buNone/>
            </a:pPr>
            <a:r>
              <a:rPr lang="tr-TR" sz="1900" smtClean="0"/>
              <a:t>3. Yapılandırılmış çalışmalardır.</a:t>
            </a:r>
          </a:p>
          <a:p>
            <a:pPr eaLnBrk="1" hangingPunct="1">
              <a:lnSpc>
                <a:spcPct val="80000"/>
              </a:lnSpc>
              <a:buFont typeface="Wingdings 2" pitchFamily="18" charset="2"/>
              <a:buNone/>
            </a:pPr>
            <a:r>
              <a:rPr lang="tr-TR" sz="1900" smtClean="0"/>
              <a:t>4. Yönergesi açıklanmaktadır.</a:t>
            </a:r>
          </a:p>
          <a:p>
            <a:pPr eaLnBrk="1" hangingPunct="1">
              <a:lnSpc>
                <a:spcPct val="80000"/>
              </a:lnSpc>
              <a:buFont typeface="Wingdings 2" pitchFamily="18" charset="2"/>
              <a:buNone/>
            </a:pPr>
            <a:r>
              <a:rPr lang="tr-TR" sz="1900" smtClean="0"/>
              <a:t>5. Bireysel ya da grup çalışması olarak yapılabilir. </a:t>
            </a:r>
          </a:p>
        </p:txBody>
      </p:sp>
      <p:sp>
        <p:nvSpPr>
          <p:cNvPr id="193540" name="Rectangle 4"/>
          <p:cNvSpPr>
            <a:spLocks noGrp="1" noChangeArrowheads="1"/>
          </p:cNvSpPr>
          <p:nvPr>
            <p:ph type="body" sz="half" idx="2"/>
          </p:nvPr>
        </p:nvSpPr>
        <p:spPr>
          <a:xfrm>
            <a:off x="4648200" y="1589088"/>
            <a:ext cx="4316413" cy="4781550"/>
          </a:xfrm>
        </p:spPr>
        <p:txBody>
          <a:bodyPr/>
          <a:lstStyle/>
          <a:p>
            <a:pPr eaLnBrk="1" hangingPunct="1">
              <a:lnSpc>
                <a:spcPct val="80000"/>
              </a:lnSpc>
              <a:buFont typeface="Wingdings 2" pitchFamily="18" charset="2"/>
              <a:buNone/>
            </a:pPr>
            <a:r>
              <a:rPr lang="tr-TR" sz="1900" b="1" smtClean="0"/>
              <a:t>Projeler</a:t>
            </a:r>
            <a:endParaRPr lang="tr-TR" sz="1900" smtClean="0"/>
          </a:p>
          <a:p>
            <a:pPr eaLnBrk="1" hangingPunct="1">
              <a:lnSpc>
                <a:spcPct val="80000"/>
              </a:lnSpc>
              <a:buFont typeface="Wingdings 2" pitchFamily="18" charset="2"/>
              <a:buNone/>
            </a:pPr>
            <a:r>
              <a:rPr lang="tr-TR" sz="1900" smtClean="0"/>
              <a:t>1. </a:t>
            </a:r>
            <a:r>
              <a:rPr lang="tr-TR" sz="1900" smtClean="0">
                <a:solidFill>
                  <a:srgbClr val="0066FF"/>
                </a:solidFill>
              </a:rPr>
              <a:t>Uzun Süreli</a:t>
            </a:r>
            <a:r>
              <a:rPr lang="tr-TR" sz="1900" smtClean="0"/>
              <a:t> Çalışmalardır (Projenin ağırlığına göre 2 Ay, 4 Ay vb. olabilir) .</a:t>
            </a:r>
          </a:p>
          <a:p>
            <a:pPr eaLnBrk="1" hangingPunct="1">
              <a:lnSpc>
                <a:spcPct val="80000"/>
              </a:lnSpc>
              <a:buFont typeface="Wingdings 2" pitchFamily="18" charset="2"/>
              <a:buNone/>
            </a:pPr>
            <a:r>
              <a:rPr lang="tr-TR" sz="1900" smtClean="0"/>
              <a:t>2. Ortada Bir </a:t>
            </a:r>
            <a:r>
              <a:rPr lang="tr-TR" sz="1900" smtClean="0">
                <a:solidFill>
                  <a:srgbClr val="0066FF"/>
                </a:solidFill>
              </a:rPr>
              <a:t>Problem Durumu Vardır</a:t>
            </a:r>
            <a:r>
              <a:rPr lang="tr-TR" sz="1900" smtClean="0"/>
              <a:t> ve Bilimsel Süreç Basamaklarına Uygun Olarak Hazırlanır (Yaratıcılık, Araştırma ve Gerekirse Eleştirel Düşünme Becerilerinin Kullanılması Gerekir).</a:t>
            </a:r>
          </a:p>
          <a:p>
            <a:pPr eaLnBrk="1" hangingPunct="1">
              <a:lnSpc>
                <a:spcPct val="80000"/>
              </a:lnSpc>
              <a:buFont typeface="Wingdings 2" pitchFamily="18" charset="2"/>
              <a:buNone/>
            </a:pPr>
            <a:r>
              <a:rPr lang="tr-TR" sz="1900" smtClean="0"/>
              <a:t>3. Yapılandırılmış çalışmalardır.</a:t>
            </a:r>
          </a:p>
          <a:p>
            <a:pPr eaLnBrk="1" hangingPunct="1">
              <a:lnSpc>
                <a:spcPct val="80000"/>
              </a:lnSpc>
              <a:buFont typeface="Wingdings 2" pitchFamily="18" charset="2"/>
              <a:buNone/>
            </a:pPr>
            <a:r>
              <a:rPr lang="tr-TR" sz="1900" smtClean="0"/>
              <a:t>4. Yönergesi açıklanmaktadır.</a:t>
            </a:r>
          </a:p>
          <a:p>
            <a:pPr eaLnBrk="1" hangingPunct="1">
              <a:lnSpc>
                <a:spcPct val="80000"/>
              </a:lnSpc>
              <a:buFont typeface="Wingdings 2" pitchFamily="18" charset="2"/>
              <a:buNone/>
            </a:pPr>
            <a:r>
              <a:rPr lang="tr-TR" sz="1900" smtClean="0"/>
              <a:t>5. Bireysel ya da Grup Çalışması Olarak Yapılabilir.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3539">
                                            <p:txEl>
                                              <p:pRg st="1" end="1"/>
                                            </p:txEl>
                                          </p:spTgt>
                                        </p:tgtEl>
                                        <p:attrNameLst>
                                          <p:attrName>style.visibility</p:attrName>
                                        </p:attrNameLst>
                                      </p:cBhvr>
                                      <p:to>
                                        <p:strVal val="visible"/>
                                      </p:to>
                                    </p:set>
                                    <p:animEffect transition="in" filter="fade">
                                      <p:cBhvr>
                                        <p:cTn id="7" dur="2000"/>
                                        <p:tgtEl>
                                          <p:spTgt spid="1935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540">
                                            <p:txEl>
                                              <p:pRg st="1" end="1"/>
                                            </p:txEl>
                                          </p:spTgt>
                                        </p:tgtEl>
                                        <p:attrNameLst>
                                          <p:attrName>style.visibility</p:attrName>
                                        </p:attrNameLst>
                                      </p:cBhvr>
                                      <p:to>
                                        <p:strVal val="visible"/>
                                      </p:to>
                                    </p:set>
                                    <p:animEffect transition="in" filter="fade">
                                      <p:cBhvr>
                                        <p:cTn id="12" dur="2000"/>
                                        <p:tgtEl>
                                          <p:spTgt spid="1935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3539">
                                            <p:txEl>
                                              <p:pRg st="2" end="2"/>
                                            </p:txEl>
                                          </p:spTgt>
                                        </p:tgtEl>
                                        <p:attrNameLst>
                                          <p:attrName>style.visibility</p:attrName>
                                        </p:attrNameLst>
                                      </p:cBhvr>
                                      <p:to>
                                        <p:strVal val="visible"/>
                                      </p:to>
                                    </p:set>
                                    <p:animEffect transition="in" filter="fade">
                                      <p:cBhvr>
                                        <p:cTn id="17" dur="2000"/>
                                        <p:tgtEl>
                                          <p:spTgt spid="1935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3540">
                                            <p:txEl>
                                              <p:pRg st="2" end="2"/>
                                            </p:txEl>
                                          </p:spTgt>
                                        </p:tgtEl>
                                        <p:attrNameLst>
                                          <p:attrName>style.visibility</p:attrName>
                                        </p:attrNameLst>
                                      </p:cBhvr>
                                      <p:to>
                                        <p:strVal val="visible"/>
                                      </p:to>
                                    </p:set>
                                    <p:animEffect transition="in" filter="fade">
                                      <p:cBhvr>
                                        <p:cTn id="22" dur="2000"/>
                                        <p:tgtEl>
                                          <p:spTgt spid="19354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3539">
                                            <p:txEl>
                                              <p:pRg st="3" end="3"/>
                                            </p:txEl>
                                          </p:spTgt>
                                        </p:tgtEl>
                                        <p:attrNameLst>
                                          <p:attrName>style.visibility</p:attrName>
                                        </p:attrNameLst>
                                      </p:cBhvr>
                                      <p:to>
                                        <p:strVal val="visible"/>
                                      </p:to>
                                    </p:set>
                                    <p:animEffect transition="in" filter="fade">
                                      <p:cBhvr>
                                        <p:cTn id="27" dur="2000"/>
                                        <p:tgtEl>
                                          <p:spTgt spid="193539">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93539">
                                            <p:txEl>
                                              <p:pRg st="4" end="4"/>
                                            </p:txEl>
                                          </p:spTgt>
                                        </p:tgtEl>
                                        <p:attrNameLst>
                                          <p:attrName>style.visibility</p:attrName>
                                        </p:attrNameLst>
                                      </p:cBhvr>
                                      <p:to>
                                        <p:strVal val="visible"/>
                                      </p:to>
                                    </p:set>
                                    <p:animEffect transition="in" filter="fade">
                                      <p:cBhvr>
                                        <p:cTn id="30" dur="2000"/>
                                        <p:tgtEl>
                                          <p:spTgt spid="193539">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93539">
                                            <p:txEl>
                                              <p:pRg st="5" end="5"/>
                                            </p:txEl>
                                          </p:spTgt>
                                        </p:tgtEl>
                                        <p:attrNameLst>
                                          <p:attrName>style.visibility</p:attrName>
                                        </p:attrNameLst>
                                      </p:cBhvr>
                                      <p:to>
                                        <p:strVal val="visible"/>
                                      </p:to>
                                    </p:set>
                                    <p:animEffect transition="in" filter="fade">
                                      <p:cBhvr>
                                        <p:cTn id="33" dur="2000"/>
                                        <p:tgtEl>
                                          <p:spTgt spid="193539">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93540">
                                            <p:txEl>
                                              <p:pRg st="3" end="3"/>
                                            </p:txEl>
                                          </p:spTgt>
                                        </p:tgtEl>
                                        <p:attrNameLst>
                                          <p:attrName>style.visibility</p:attrName>
                                        </p:attrNameLst>
                                      </p:cBhvr>
                                      <p:to>
                                        <p:strVal val="visible"/>
                                      </p:to>
                                    </p:set>
                                    <p:animEffect transition="in" filter="fade">
                                      <p:cBhvr>
                                        <p:cTn id="38" dur="2000"/>
                                        <p:tgtEl>
                                          <p:spTgt spid="193540">
                                            <p:txEl>
                                              <p:pRg st="3" end="3"/>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193540">
                                            <p:txEl>
                                              <p:pRg st="4" end="4"/>
                                            </p:txEl>
                                          </p:spTgt>
                                        </p:tgtEl>
                                        <p:attrNameLst>
                                          <p:attrName>style.visibility</p:attrName>
                                        </p:attrNameLst>
                                      </p:cBhvr>
                                      <p:to>
                                        <p:strVal val="visible"/>
                                      </p:to>
                                    </p:set>
                                    <p:animEffect transition="in" filter="fade">
                                      <p:cBhvr>
                                        <p:cTn id="41" dur="2000"/>
                                        <p:tgtEl>
                                          <p:spTgt spid="193540">
                                            <p:txEl>
                                              <p:pRg st="4" end="4"/>
                                            </p:txEl>
                                          </p:spTgt>
                                        </p:tgtEl>
                                      </p:cBhvr>
                                    </p:animEffect>
                                  </p:childTnLst>
                                </p:cTn>
                              </p:par>
                            </p:childTnLst>
                          </p:cTn>
                        </p:par>
                        <p:par>
                          <p:cTn id="42" fill="hold">
                            <p:stCondLst>
                              <p:cond delay="2000"/>
                            </p:stCondLst>
                            <p:childTnLst>
                              <p:par>
                                <p:cTn id="43" presetID="10" presetClass="entr" presetSubtype="0" fill="hold" nodeType="afterEffect">
                                  <p:stCondLst>
                                    <p:cond delay="0"/>
                                  </p:stCondLst>
                                  <p:childTnLst>
                                    <p:set>
                                      <p:cBhvr>
                                        <p:cTn id="44" dur="1" fill="hold">
                                          <p:stCondLst>
                                            <p:cond delay="0"/>
                                          </p:stCondLst>
                                        </p:cTn>
                                        <p:tgtEl>
                                          <p:spTgt spid="193540">
                                            <p:txEl>
                                              <p:pRg st="5" end="5"/>
                                            </p:txEl>
                                          </p:spTgt>
                                        </p:tgtEl>
                                        <p:attrNameLst>
                                          <p:attrName>style.visibility</p:attrName>
                                        </p:attrNameLst>
                                      </p:cBhvr>
                                      <p:to>
                                        <p:strVal val="visible"/>
                                      </p:to>
                                    </p:set>
                                    <p:animEffect transition="in" filter="fade">
                                      <p:cBhvr>
                                        <p:cTn id="45" dur="2000"/>
                                        <p:tgtEl>
                                          <p:spTgt spid="1935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7 Slayt Numarası Yer Tutucusu"/>
          <p:cNvSpPr>
            <a:spLocks noGrp="1"/>
          </p:cNvSpPr>
          <p:nvPr>
            <p:ph type="sldNum" sz="quarter" idx="12"/>
          </p:nvPr>
        </p:nvSpPr>
        <p:spPr/>
        <p:txBody>
          <a:bodyPr/>
          <a:lstStyle/>
          <a:p>
            <a:pPr>
              <a:defRPr/>
            </a:pPr>
            <a:fld id="{4417E6F5-CBFC-466E-92D0-701FD690374F}" type="slidenum">
              <a:rPr lang="tr-TR"/>
              <a:pPr>
                <a:defRPr/>
              </a:pPr>
              <a:t>22</a:t>
            </a:fld>
            <a:endParaRPr lang="tr-TR"/>
          </a:p>
        </p:txBody>
      </p:sp>
      <p:sp>
        <p:nvSpPr>
          <p:cNvPr id="64515" name="Rectangle 2"/>
          <p:cNvSpPr>
            <a:spLocks noGrp="1" noChangeArrowheads="1"/>
          </p:cNvSpPr>
          <p:nvPr>
            <p:ph type="title"/>
          </p:nvPr>
        </p:nvSpPr>
        <p:spPr>
          <a:xfrm>
            <a:off x="457200" y="630238"/>
            <a:ext cx="8229600" cy="782637"/>
          </a:xfrm>
        </p:spPr>
        <p:txBody>
          <a:bodyPr lIns="91440" rIns="91440" bIns="45720" anchor="ctr"/>
          <a:lstStyle/>
          <a:p>
            <a:pPr eaLnBrk="1" hangingPunct="1"/>
            <a:r>
              <a:rPr lang="tr-TR" sz="2400" b="0" smtClean="0"/>
              <a:t>Proje ve Performans Görevinin Benzerlik ve Farklılıkları</a:t>
            </a:r>
          </a:p>
        </p:txBody>
      </p:sp>
      <p:sp>
        <p:nvSpPr>
          <p:cNvPr id="195587" name="Rectangle 3"/>
          <p:cNvSpPr>
            <a:spLocks noGrp="1" noChangeArrowheads="1"/>
          </p:cNvSpPr>
          <p:nvPr>
            <p:ph type="body" sz="half" idx="1"/>
          </p:nvPr>
        </p:nvSpPr>
        <p:spPr>
          <a:xfrm>
            <a:off x="179388" y="1600200"/>
            <a:ext cx="4316412" cy="4924425"/>
          </a:xfrm>
        </p:spPr>
        <p:txBody>
          <a:bodyPr/>
          <a:lstStyle/>
          <a:p>
            <a:pPr marL="342900" indent="-342900" eaLnBrk="1" hangingPunct="1">
              <a:lnSpc>
                <a:spcPct val="90000"/>
              </a:lnSpc>
              <a:buFont typeface="Wingdings 2" pitchFamily="18" charset="2"/>
              <a:buNone/>
              <a:tabLst>
                <a:tab pos="355600" algn="l"/>
              </a:tabLst>
            </a:pPr>
            <a:r>
              <a:rPr lang="tr-TR" sz="1900" b="1" smtClean="0"/>
              <a:t>Performans Görevleri</a:t>
            </a:r>
            <a:r>
              <a:rPr lang="tr-TR" sz="1900" smtClean="0"/>
              <a:t>  </a:t>
            </a:r>
          </a:p>
          <a:p>
            <a:pPr marL="342900" indent="-342900" eaLnBrk="1" hangingPunct="1">
              <a:lnSpc>
                <a:spcPct val="90000"/>
              </a:lnSpc>
              <a:buFont typeface="Wingdings 2" pitchFamily="18" charset="2"/>
              <a:buNone/>
              <a:tabLst>
                <a:tab pos="355600" algn="l"/>
              </a:tabLst>
            </a:pPr>
            <a:r>
              <a:rPr lang="tr-TR" sz="1900" smtClean="0"/>
              <a:t>6. Dönem içerisinde öğrenci/öğrenciler </a:t>
            </a:r>
            <a:r>
              <a:rPr lang="tr-TR" sz="1900" smtClean="0">
                <a:solidFill>
                  <a:srgbClr val="CC3300"/>
                </a:solidFill>
              </a:rPr>
              <a:t>her dersten</a:t>
            </a:r>
            <a:r>
              <a:rPr lang="tr-TR" sz="1900" smtClean="0"/>
              <a:t> en az bir performans görevi hazırlarlar.</a:t>
            </a:r>
          </a:p>
          <a:p>
            <a:pPr marL="342900" indent="-342900" eaLnBrk="1" hangingPunct="1">
              <a:lnSpc>
                <a:spcPct val="90000"/>
              </a:lnSpc>
              <a:buFont typeface="Wingdings 2" pitchFamily="18" charset="2"/>
              <a:buNone/>
              <a:tabLst>
                <a:tab pos="355600" algn="l"/>
              </a:tabLst>
            </a:pPr>
            <a:r>
              <a:rPr lang="tr-TR" sz="1900" smtClean="0"/>
              <a:t>7. Görevin konusunu ve içeriğini </a:t>
            </a:r>
            <a:r>
              <a:rPr lang="tr-TR" sz="1900" smtClean="0">
                <a:solidFill>
                  <a:srgbClr val="CC3300"/>
                </a:solidFill>
              </a:rPr>
              <a:t>öğretmen belirler</a:t>
            </a:r>
            <a:r>
              <a:rPr lang="tr-TR" sz="1900" smtClean="0"/>
              <a:t> gerekirse öğrenci çalışmak istediği konuda görev alabilir.  </a:t>
            </a:r>
          </a:p>
          <a:p>
            <a:pPr marL="342900" indent="-342900" eaLnBrk="1" hangingPunct="1">
              <a:lnSpc>
                <a:spcPct val="90000"/>
              </a:lnSpc>
              <a:buFont typeface="Wingdings 2" pitchFamily="18" charset="2"/>
              <a:buNone/>
              <a:tabLst>
                <a:tab pos="355600" algn="l"/>
              </a:tabLst>
            </a:pPr>
            <a:r>
              <a:rPr lang="tr-TR" sz="1900" smtClean="0"/>
              <a:t>8. Değerlendirme aracının hazırlanmasında öğrencilerin görüşleri </a:t>
            </a:r>
            <a:r>
              <a:rPr lang="tr-TR" sz="1900" smtClean="0">
                <a:solidFill>
                  <a:srgbClr val="CC3300"/>
                </a:solidFill>
              </a:rPr>
              <a:t>alınabilir</a:t>
            </a:r>
            <a:r>
              <a:rPr lang="tr-TR" sz="1900" smtClean="0"/>
              <a:t>.</a:t>
            </a:r>
          </a:p>
          <a:p>
            <a:pPr marL="342900" indent="-342900" eaLnBrk="1" hangingPunct="1">
              <a:lnSpc>
                <a:spcPct val="90000"/>
              </a:lnSpc>
              <a:buFont typeface="Wingdings 2" pitchFamily="18" charset="2"/>
              <a:buNone/>
              <a:tabLst>
                <a:tab pos="355600" algn="l"/>
              </a:tabLst>
            </a:pPr>
            <a:r>
              <a:rPr lang="tr-TR" sz="1900" smtClean="0"/>
              <a:t>9. Değerlendirme ölçeği öğrenciye performans görevi ile öğrenciye verilmelidir.</a:t>
            </a:r>
          </a:p>
        </p:txBody>
      </p:sp>
      <p:sp>
        <p:nvSpPr>
          <p:cNvPr id="195588" name="Rectangle 4"/>
          <p:cNvSpPr>
            <a:spLocks noGrp="1" noChangeArrowheads="1"/>
          </p:cNvSpPr>
          <p:nvPr>
            <p:ph type="body" sz="half" idx="2"/>
          </p:nvPr>
        </p:nvSpPr>
        <p:spPr>
          <a:xfrm>
            <a:off x="4500563" y="1600200"/>
            <a:ext cx="4464050" cy="4781550"/>
          </a:xfrm>
        </p:spPr>
        <p:txBody>
          <a:bodyPr/>
          <a:lstStyle/>
          <a:p>
            <a:pPr eaLnBrk="1" hangingPunct="1">
              <a:lnSpc>
                <a:spcPct val="80000"/>
              </a:lnSpc>
              <a:buFont typeface="Wingdings 2" pitchFamily="18" charset="2"/>
              <a:buNone/>
            </a:pPr>
            <a:r>
              <a:rPr lang="tr-TR" sz="1900" b="1" smtClean="0"/>
              <a:t>Projeler</a:t>
            </a:r>
            <a:endParaRPr lang="tr-TR" sz="1900" smtClean="0"/>
          </a:p>
          <a:p>
            <a:pPr eaLnBrk="1" hangingPunct="1">
              <a:lnSpc>
                <a:spcPct val="80000"/>
              </a:lnSpc>
              <a:buFont typeface="Wingdings 2" pitchFamily="18" charset="2"/>
              <a:buNone/>
            </a:pPr>
            <a:r>
              <a:rPr lang="tr-TR" sz="1900" smtClean="0"/>
              <a:t>6. Yıl içerisinde öğrenci/öğrenciler belirledikleri </a:t>
            </a:r>
            <a:r>
              <a:rPr lang="tr-TR" sz="1900" smtClean="0">
                <a:solidFill>
                  <a:srgbClr val="0066FF"/>
                </a:solidFill>
              </a:rPr>
              <a:t>en az bir dersten</a:t>
            </a:r>
            <a:r>
              <a:rPr lang="tr-TR" sz="1900" smtClean="0"/>
              <a:t> proje hazırlarlar.</a:t>
            </a:r>
          </a:p>
          <a:p>
            <a:pPr eaLnBrk="1" hangingPunct="1">
              <a:lnSpc>
                <a:spcPct val="80000"/>
              </a:lnSpc>
              <a:buFont typeface="Wingdings 2" pitchFamily="18" charset="2"/>
              <a:buNone/>
            </a:pPr>
            <a:endParaRPr lang="tr-TR" sz="700" smtClean="0"/>
          </a:p>
          <a:p>
            <a:pPr eaLnBrk="1" hangingPunct="1">
              <a:lnSpc>
                <a:spcPct val="80000"/>
              </a:lnSpc>
              <a:buFont typeface="Wingdings 2" pitchFamily="18" charset="2"/>
              <a:buNone/>
            </a:pPr>
            <a:r>
              <a:rPr lang="tr-TR" sz="1900" smtClean="0"/>
              <a:t>7. Proje konusunu </a:t>
            </a:r>
            <a:r>
              <a:rPr lang="tr-TR" sz="1900" smtClean="0">
                <a:solidFill>
                  <a:srgbClr val="0066FF"/>
                </a:solidFill>
              </a:rPr>
              <a:t>öğrencinin kendisi belirler</a:t>
            </a:r>
            <a:r>
              <a:rPr lang="tr-TR" sz="1900" smtClean="0"/>
              <a:t> öğretmen bu noktada alternatifler sunabilir. </a:t>
            </a:r>
          </a:p>
          <a:p>
            <a:pPr eaLnBrk="1" hangingPunct="1">
              <a:lnSpc>
                <a:spcPct val="80000"/>
              </a:lnSpc>
              <a:buFont typeface="Wingdings 2" pitchFamily="18" charset="2"/>
              <a:buNone/>
            </a:pPr>
            <a:r>
              <a:rPr lang="tr-TR" sz="1900" smtClean="0"/>
              <a:t>8. Değerlendirme aracının hazırlanmasında öğrencilerin görüşleri </a:t>
            </a:r>
            <a:r>
              <a:rPr lang="tr-TR" sz="1900" smtClean="0">
                <a:solidFill>
                  <a:srgbClr val="0066FF"/>
                </a:solidFill>
              </a:rPr>
              <a:t>alınmalıdır.</a:t>
            </a:r>
          </a:p>
          <a:p>
            <a:pPr eaLnBrk="1" hangingPunct="1">
              <a:lnSpc>
                <a:spcPct val="80000"/>
              </a:lnSpc>
              <a:buFont typeface="Wingdings 2" pitchFamily="18" charset="2"/>
              <a:buNone/>
            </a:pPr>
            <a:r>
              <a:rPr lang="tr-TR" sz="1900" smtClean="0"/>
              <a:t>9. Değerlendirme ölçeği (dereceli puanlama anahtarı) öğrenciye proje ile verilir.</a:t>
            </a:r>
          </a:p>
          <a:p>
            <a:pPr eaLnBrk="1" hangingPunct="1">
              <a:lnSpc>
                <a:spcPct val="80000"/>
              </a:lnSpc>
              <a:buFont typeface="Wingdings 2" pitchFamily="18" charset="2"/>
              <a:buNone/>
            </a:pPr>
            <a:r>
              <a:rPr lang="tr-TR" sz="1900" smtClean="0"/>
              <a:t>10.Projeler teslim edildikleri dönem içerisinde değerlendirmeye alınır.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5587">
                                            <p:txEl>
                                              <p:pRg st="1" end="1"/>
                                            </p:txEl>
                                          </p:spTgt>
                                        </p:tgtEl>
                                        <p:attrNameLst>
                                          <p:attrName>style.visibility</p:attrName>
                                        </p:attrNameLst>
                                      </p:cBhvr>
                                      <p:to>
                                        <p:strVal val="visible"/>
                                      </p:to>
                                    </p:set>
                                    <p:animEffect transition="in" filter="fade">
                                      <p:cBhvr>
                                        <p:cTn id="7" dur="2000"/>
                                        <p:tgtEl>
                                          <p:spTgt spid="1955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5588">
                                            <p:txEl>
                                              <p:pRg st="1" end="1"/>
                                            </p:txEl>
                                          </p:spTgt>
                                        </p:tgtEl>
                                        <p:attrNameLst>
                                          <p:attrName>style.visibility</p:attrName>
                                        </p:attrNameLst>
                                      </p:cBhvr>
                                      <p:to>
                                        <p:strVal val="visible"/>
                                      </p:to>
                                    </p:set>
                                    <p:animEffect transition="in" filter="fade">
                                      <p:cBhvr>
                                        <p:cTn id="12" dur="2000"/>
                                        <p:tgtEl>
                                          <p:spTgt spid="1955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5587">
                                            <p:txEl>
                                              <p:pRg st="2" end="2"/>
                                            </p:txEl>
                                          </p:spTgt>
                                        </p:tgtEl>
                                        <p:attrNameLst>
                                          <p:attrName>style.visibility</p:attrName>
                                        </p:attrNameLst>
                                      </p:cBhvr>
                                      <p:to>
                                        <p:strVal val="visible"/>
                                      </p:to>
                                    </p:set>
                                    <p:animEffect transition="in" filter="fade">
                                      <p:cBhvr>
                                        <p:cTn id="17" dur="2000"/>
                                        <p:tgtEl>
                                          <p:spTgt spid="1955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5588">
                                            <p:txEl>
                                              <p:pRg st="3" end="3"/>
                                            </p:txEl>
                                          </p:spTgt>
                                        </p:tgtEl>
                                        <p:attrNameLst>
                                          <p:attrName>style.visibility</p:attrName>
                                        </p:attrNameLst>
                                      </p:cBhvr>
                                      <p:to>
                                        <p:strVal val="visible"/>
                                      </p:to>
                                    </p:set>
                                    <p:animEffect transition="in" filter="fade">
                                      <p:cBhvr>
                                        <p:cTn id="22" dur="2000"/>
                                        <p:tgtEl>
                                          <p:spTgt spid="1955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5587">
                                            <p:txEl>
                                              <p:pRg st="3" end="3"/>
                                            </p:txEl>
                                          </p:spTgt>
                                        </p:tgtEl>
                                        <p:attrNameLst>
                                          <p:attrName>style.visibility</p:attrName>
                                        </p:attrNameLst>
                                      </p:cBhvr>
                                      <p:to>
                                        <p:strVal val="visible"/>
                                      </p:to>
                                    </p:set>
                                    <p:animEffect transition="in" filter="fade">
                                      <p:cBhvr>
                                        <p:cTn id="27" dur="2000"/>
                                        <p:tgtEl>
                                          <p:spTgt spid="1955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5588">
                                            <p:txEl>
                                              <p:pRg st="4" end="4"/>
                                            </p:txEl>
                                          </p:spTgt>
                                        </p:tgtEl>
                                        <p:attrNameLst>
                                          <p:attrName>style.visibility</p:attrName>
                                        </p:attrNameLst>
                                      </p:cBhvr>
                                      <p:to>
                                        <p:strVal val="visible"/>
                                      </p:to>
                                    </p:set>
                                    <p:animEffect transition="in" filter="fade">
                                      <p:cBhvr>
                                        <p:cTn id="32" dur="2000"/>
                                        <p:tgtEl>
                                          <p:spTgt spid="19558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5587">
                                            <p:txEl>
                                              <p:pRg st="4" end="4"/>
                                            </p:txEl>
                                          </p:spTgt>
                                        </p:tgtEl>
                                        <p:attrNameLst>
                                          <p:attrName>style.visibility</p:attrName>
                                        </p:attrNameLst>
                                      </p:cBhvr>
                                      <p:to>
                                        <p:strVal val="visible"/>
                                      </p:to>
                                    </p:set>
                                    <p:animEffect transition="in" filter="fade">
                                      <p:cBhvr>
                                        <p:cTn id="37" dur="2000"/>
                                        <p:tgtEl>
                                          <p:spTgt spid="19558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5588">
                                            <p:txEl>
                                              <p:pRg st="5" end="5"/>
                                            </p:txEl>
                                          </p:spTgt>
                                        </p:tgtEl>
                                        <p:attrNameLst>
                                          <p:attrName>style.visibility</p:attrName>
                                        </p:attrNameLst>
                                      </p:cBhvr>
                                      <p:to>
                                        <p:strVal val="visible"/>
                                      </p:to>
                                    </p:set>
                                    <p:animEffect transition="in" filter="fade">
                                      <p:cBhvr>
                                        <p:cTn id="42" dur="2000"/>
                                        <p:tgtEl>
                                          <p:spTgt spid="195588">
                                            <p:txEl>
                                              <p:pRg st="5" end="5"/>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195588">
                                            <p:txEl>
                                              <p:pRg st="6" end="6"/>
                                            </p:txEl>
                                          </p:spTgt>
                                        </p:tgtEl>
                                        <p:attrNameLst>
                                          <p:attrName>style.visibility</p:attrName>
                                        </p:attrNameLst>
                                      </p:cBhvr>
                                      <p:to>
                                        <p:strVal val="visible"/>
                                      </p:to>
                                    </p:set>
                                    <p:animEffect transition="in" filter="fade">
                                      <p:cBhvr>
                                        <p:cTn id="45" dur="2000"/>
                                        <p:tgtEl>
                                          <p:spTgt spid="19558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54B0B25D-E072-4439-8710-A0F649DC8940}" type="slidenum">
              <a:rPr lang="tr-TR"/>
              <a:pPr>
                <a:defRPr/>
              </a:pPr>
              <a:t>23</a:t>
            </a:fld>
            <a:endParaRPr lang="tr-TR"/>
          </a:p>
        </p:txBody>
      </p:sp>
      <p:sp>
        <p:nvSpPr>
          <p:cNvPr id="86019" name="Rectangle 2"/>
          <p:cNvSpPr>
            <a:spLocks noGrp="1" noChangeArrowheads="1"/>
          </p:cNvSpPr>
          <p:nvPr>
            <p:ph type="title"/>
          </p:nvPr>
        </p:nvSpPr>
        <p:spPr>
          <a:xfrm>
            <a:off x="457200" y="882650"/>
            <a:ext cx="8229600" cy="530225"/>
          </a:xfrm>
        </p:spPr>
        <p:txBody>
          <a:bodyPr lIns="90000" tIns="46800" rIns="90000" bIns="46800">
            <a:spAutoFit/>
          </a:bodyPr>
          <a:lstStyle/>
          <a:p>
            <a:pPr defTabSz="449263" eaLnBrk="1" hangingPunct="1">
              <a:lnSpc>
                <a:spcPct val="90000"/>
              </a:lnSpc>
              <a:buClr>
                <a:srgbClr val="800000"/>
              </a:buClr>
              <a:buFont typeface="Arial Narrow"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3200" smtClean="0"/>
              <a:t>Öz</a:t>
            </a:r>
            <a:r>
              <a:rPr lang="en-GB" sz="3200" smtClean="0"/>
              <a:t> </a:t>
            </a:r>
            <a:r>
              <a:rPr lang="tr-TR" sz="3200" smtClean="0"/>
              <a:t>Değerlendirme</a:t>
            </a:r>
          </a:p>
        </p:txBody>
      </p:sp>
      <p:sp>
        <p:nvSpPr>
          <p:cNvPr id="110595" name="Rectangle 3"/>
          <p:cNvSpPr>
            <a:spLocks noGrp="1" noChangeArrowheads="1"/>
          </p:cNvSpPr>
          <p:nvPr>
            <p:ph type="body" idx="1"/>
          </p:nvPr>
        </p:nvSpPr>
        <p:spPr>
          <a:xfrm>
            <a:off x="457200" y="1557338"/>
            <a:ext cx="8229600" cy="3852862"/>
          </a:xfrm>
        </p:spPr>
        <p:txBody>
          <a:bodyPr lIns="90000" tIns="46800" rIns="90000" bIns="46800">
            <a:spAutoFit/>
          </a:bodyPr>
          <a:lstStyle/>
          <a:p>
            <a:pPr marL="341313" indent="-341313" defTabSz="449263" eaLnBrk="1" hangingPunct="1">
              <a:lnSpc>
                <a:spcPct val="12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smtClean="0"/>
              <a:t>Performansının düzeyi hakkında karar vermek için kişisel ya da kişiler arası kriter koymada öğrencilere fırsatlar sunar. </a:t>
            </a:r>
          </a:p>
          <a:p>
            <a:pPr marL="341313" indent="-341313" defTabSz="449263" eaLnBrk="1" hangingPunct="1">
              <a:lnSpc>
                <a:spcPct val="12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smtClean="0"/>
              <a:t>Kendini değerlendirmeyle öğrencinin motivasyonunun yükselmesine fırsat verir. </a:t>
            </a:r>
          </a:p>
          <a:p>
            <a:pPr marL="341313" indent="-341313" defTabSz="449263" eaLnBrk="1" hangingPunct="1">
              <a:lnSpc>
                <a:spcPct val="12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800" smtClean="0"/>
              <a:t>Öğrencilerin değişik durumlarda davranışlarını kontrol altına almalarını sağlar.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p:cTn id="7" dur="500" fill="hold"/>
                                        <p:tgtEl>
                                          <p:spTgt spid="110595">
                                            <p:txEl>
                                              <p:pRg st="0" end="0"/>
                                            </p:txEl>
                                          </p:spTgt>
                                        </p:tgtEl>
                                        <p:attrNameLst>
                                          <p:attrName>ppt_x</p:attrName>
                                        </p:attrNameLst>
                                      </p:cBhvr>
                                      <p:tavLst>
                                        <p:tav tm="100000">
                                          <p:val>
                                            <p:strVal val="1+#ppt_w/2"/>
                                          </p:val>
                                        </p:tav>
                                        <p:tav>
                                          <p:val>
                                            <p:strVal val="#ppt_x"/>
                                          </p:val>
                                        </p:tav>
                                      </p:tavLst>
                                    </p:anim>
                                    <p:anim calcmode="lin" valueType="num">
                                      <p:cBhvr>
                                        <p:cTn id="8" dur="500" fill="hold"/>
                                        <p:tgtEl>
                                          <p:spTgt spid="110595">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p:cTn id="13" dur="500" fill="hold"/>
                                        <p:tgtEl>
                                          <p:spTgt spid="110595">
                                            <p:txEl>
                                              <p:pRg st="1" end="1"/>
                                            </p:txEl>
                                          </p:spTgt>
                                        </p:tgtEl>
                                        <p:attrNameLst>
                                          <p:attrName>ppt_x</p:attrName>
                                        </p:attrNameLst>
                                      </p:cBhvr>
                                      <p:tavLst>
                                        <p:tav tm="100000">
                                          <p:val>
                                            <p:strVal val="1+#ppt_w/2"/>
                                          </p:val>
                                        </p:tav>
                                        <p:tav>
                                          <p:val>
                                            <p:strVal val="#ppt_x"/>
                                          </p:val>
                                        </p:tav>
                                      </p:tavLst>
                                    </p:anim>
                                    <p:anim calcmode="lin" valueType="num">
                                      <p:cBhvr>
                                        <p:cTn id="14" dur="500" fill="hold"/>
                                        <p:tgtEl>
                                          <p:spTgt spid="110595">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0595">
                                            <p:txEl>
                                              <p:pRg st="2" end="2"/>
                                            </p:txEl>
                                          </p:spTgt>
                                        </p:tgtEl>
                                        <p:attrNameLst>
                                          <p:attrName>style.visibility</p:attrName>
                                        </p:attrNameLst>
                                      </p:cBhvr>
                                      <p:to>
                                        <p:strVal val="visible"/>
                                      </p:to>
                                    </p:set>
                                    <p:anim calcmode="lin" valueType="num">
                                      <p:cBhvr>
                                        <p:cTn id="19" dur="500" fill="hold"/>
                                        <p:tgtEl>
                                          <p:spTgt spid="110595">
                                            <p:txEl>
                                              <p:pRg st="2" end="2"/>
                                            </p:txEl>
                                          </p:spTgt>
                                        </p:tgtEl>
                                        <p:attrNameLst>
                                          <p:attrName>ppt_x</p:attrName>
                                        </p:attrNameLst>
                                      </p:cBhvr>
                                      <p:tavLst>
                                        <p:tav tm="100000">
                                          <p:val>
                                            <p:strVal val="1+#ppt_w/2"/>
                                          </p:val>
                                        </p:tav>
                                        <p:tav>
                                          <p:val>
                                            <p:strVal val="#ppt_x"/>
                                          </p:val>
                                        </p:tav>
                                      </p:tavLst>
                                    </p:anim>
                                    <p:anim calcmode="lin" valueType="num">
                                      <p:cBhvr>
                                        <p:cTn id="20" dur="500" fill="hold"/>
                                        <p:tgtEl>
                                          <p:spTgt spid="110595">
                                            <p:txEl>
                                              <p:pRg st="2" end="2"/>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A14E2EE4-14EF-4B63-8496-83363786C44C}" type="slidenum">
              <a:rPr lang="tr-TR"/>
              <a:pPr>
                <a:defRPr/>
              </a:pPr>
              <a:t>24</a:t>
            </a:fld>
            <a:endParaRPr lang="tr-TR"/>
          </a:p>
        </p:txBody>
      </p:sp>
      <p:sp>
        <p:nvSpPr>
          <p:cNvPr id="114691" name="Rectangle 2"/>
          <p:cNvSpPr>
            <a:spLocks noGrp="1"/>
          </p:cNvSpPr>
          <p:nvPr>
            <p:ph type="title"/>
          </p:nvPr>
        </p:nvSpPr>
        <p:spPr/>
        <p:txBody>
          <a:bodyPr/>
          <a:lstStyle/>
          <a:p>
            <a:pPr eaLnBrk="1" hangingPunct="1"/>
            <a:r>
              <a:rPr lang="tr-TR" smtClean="0"/>
              <a:t>Kaynaklar</a:t>
            </a:r>
          </a:p>
        </p:txBody>
      </p:sp>
      <p:sp>
        <p:nvSpPr>
          <p:cNvPr id="114692" name="Rectangle 3"/>
          <p:cNvSpPr>
            <a:spLocks noGrp="1"/>
          </p:cNvSpPr>
          <p:nvPr>
            <p:ph type="body" idx="1"/>
          </p:nvPr>
        </p:nvSpPr>
        <p:spPr/>
        <p:txBody>
          <a:bodyPr/>
          <a:lstStyle/>
          <a:p>
            <a:pPr eaLnBrk="1" hangingPunct="1"/>
            <a:r>
              <a:rPr lang="tr-TR" dirty="0" smtClean="0"/>
              <a:t>Atılgan, H. (2010). Eğitimde Ölçme ve Değerlendirme, Anı yayıncılık: Ankara</a:t>
            </a:r>
          </a:p>
          <a:p>
            <a:pPr eaLnBrk="1" hangingPunct="1"/>
            <a:r>
              <a:rPr lang="tr-TR" dirty="0" err="1" smtClean="0"/>
              <a:t>Ayas</a:t>
            </a:r>
            <a:r>
              <a:rPr lang="tr-TR" dirty="0" smtClean="0"/>
              <a:t>, A., Çepni S. ve </a:t>
            </a:r>
            <a:r>
              <a:rPr lang="tr-TR" dirty="0" err="1" smtClean="0"/>
              <a:t>diğ</a:t>
            </a:r>
            <a:r>
              <a:rPr lang="tr-TR" dirty="0" smtClean="0"/>
              <a:t>. (1997). Kimya Öğretimi. YÖK: Ankara</a:t>
            </a:r>
          </a:p>
          <a:p>
            <a:pPr eaLnBrk="1" hangingPunct="1"/>
            <a:r>
              <a:rPr lang="tr-TR" dirty="0" smtClean="0"/>
              <a:t>Çepni, S. ve </a:t>
            </a:r>
            <a:r>
              <a:rPr lang="tr-TR" dirty="0" err="1" smtClean="0"/>
              <a:t>Akyıldız</a:t>
            </a:r>
            <a:r>
              <a:rPr lang="tr-TR" dirty="0" smtClean="0"/>
              <a:t>, S. (2009). Ölçme ve Değerlendirme, Celepler Matbaacılık: Trabzon</a:t>
            </a:r>
          </a:p>
          <a:p>
            <a:pPr eaLnBrk="1" hangingPunct="1"/>
            <a:r>
              <a:rPr lang="tr-TR" dirty="0" smtClean="0"/>
              <a:t>İstanbul Milli Eğitim Müdürlüğü web sitesi</a:t>
            </a:r>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17 Slayt Numarası Yer Tutucusu"/>
          <p:cNvSpPr>
            <a:spLocks noGrp="1"/>
          </p:cNvSpPr>
          <p:nvPr>
            <p:ph type="sldNum" sz="quarter" idx="12"/>
          </p:nvPr>
        </p:nvSpPr>
        <p:spPr/>
        <p:txBody>
          <a:bodyPr/>
          <a:lstStyle/>
          <a:p>
            <a:pPr>
              <a:defRPr/>
            </a:pPr>
            <a:fld id="{56280CFF-C40B-44C9-9A10-5F24AD28A4D5}" type="slidenum">
              <a:rPr lang="tr-TR"/>
              <a:pPr>
                <a:defRPr/>
              </a:pPr>
              <a:t>3</a:t>
            </a:fld>
            <a:endParaRPr lang="tr-TR"/>
          </a:p>
        </p:txBody>
      </p:sp>
      <p:grpSp>
        <p:nvGrpSpPr>
          <p:cNvPr id="14339" name="Group 2"/>
          <p:cNvGrpSpPr>
            <a:grpSpLocks/>
          </p:cNvGrpSpPr>
          <p:nvPr/>
        </p:nvGrpSpPr>
        <p:grpSpPr bwMode="auto">
          <a:xfrm>
            <a:off x="250825" y="0"/>
            <a:ext cx="8534400" cy="6500813"/>
            <a:chOff x="2739" y="3306"/>
            <a:chExt cx="6732" cy="5797"/>
          </a:xfrm>
        </p:grpSpPr>
        <p:pic>
          <p:nvPicPr>
            <p:cNvPr id="14340" name="Picture 3" descr="PE02604_"/>
            <p:cNvPicPr>
              <a:picLocks noChangeAspect="1" noChangeArrowheads="1"/>
            </p:cNvPicPr>
            <p:nvPr/>
          </p:nvPicPr>
          <p:blipFill>
            <a:blip r:embed="rId2" cstate="print">
              <a:lum bright="70000" contrast="-70000"/>
              <a:grayscl/>
            </a:blip>
            <a:srcRect/>
            <a:stretch>
              <a:fillRect/>
            </a:stretch>
          </p:blipFill>
          <p:spPr bwMode="auto">
            <a:xfrm>
              <a:off x="2926" y="3306"/>
              <a:ext cx="6358" cy="5797"/>
            </a:xfrm>
            <a:prstGeom prst="rect">
              <a:avLst/>
            </a:prstGeom>
            <a:noFill/>
            <a:ln w="9525">
              <a:noFill/>
              <a:miter lim="800000"/>
              <a:headEnd/>
              <a:tailEnd/>
            </a:ln>
          </p:spPr>
        </p:pic>
        <p:grpSp>
          <p:nvGrpSpPr>
            <p:cNvPr id="14341" name="Group 4"/>
            <p:cNvGrpSpPr>
              <a:grpSpLocks/>
            </p:cNvGrpSpPr>
            <p:nvPr/>
          </p:nvGrpSpPr>
          <p:grpSpPr bwMode="auto">
            <a:xfrm>
              <a:off x="2739" y="3306"/>
              <a:ext cx="6732" cy="5423"/>
              <a:chOff x="2552" y="2932"/>
              <a:chExt cx="6732" cy="5423"/>
            </a:xfrm>
          </p:grpSpPr>
          <p:grpSp>
            <p:nvGrpSpPr>
              <p:cNvPr id="14342" name="Group 5"/>
              <p:cNvGrpSpPr>
                <a:grpSpLocks/>
              </p:cNvGrpSpPr>
              <p:nvPr/>
            </p:nvGrpSpPr>
            <p:grpSpPr bwMode="auto">
              <a:xfrm>
                <a:off x="2552" y="2932"/>
                <a:ext cx="5236" cy="5049"/>
                <a:chOff x="2552" y="2932"/>
                <a:chExt cx="5236" cy="5049"/>
              </a:xfrm>
            </p:grpSpPr>
            <p:sp>
              <p:nvSpPr>
                <p:cNvPr id="14361" name="Line 6"/>
                <p:cNvSpPr>
                  <a:spLocks noChangeShapeType="1"/>
                </p:cNvSpPr>
                <p:nvPr/>
              </p:nvSpPr>
              <p:spPr bwMode="auto">
                <a:xfrm flipH="1">
                  <a:off x="4048" y="3680"/>
                  <a:ext cx="1870" cy="374"/>
                </a:xfrm>
                <a:prstGeom prst="line">
                  <a:avLst/>
                </a:prstGeom>
                <a:noFill/>
                <a:ln w="9525">
                  <a:solidFill>
                    <a:srgbClr val="000000"/>
                  </a:solidFill>
                  <a:round/>
                  <a:headEnd/>
                  <a:tailEnd/>
                </a:ln>
              </p:spPr>
              <p:txBody>
                <a:bodyPr/>
                <a:lstStyle/>
                <a:p>
                  <a:endParaRPr lang="tr-TR"/>
                </a:p>
              </p:txBody>
            </p:sp>
            <p:sp>
              <p:nvSpPr>
                <p:cNvPr id="14362" name="Line 7"/>
                <p:cNvSpPr>
                  <a:spLocks noChangeShapeType="1"/>
                </p:cNvSpPr>
                <p:nvPr/>
              </p:nvSpPr>
              <p:spPr bwMode="auto">
                <a:xfrm>
                  <a:off x="5918" y="3680"/>
                  <a:ext cx="1870" cy="374"/>
                </a:xfrm>
                <a:prstGeom prst="line">
                  <a:avLst/>
                </a:prstGeom>
                <a:noFill/>
                <a:ln w="9525">
                  <a:solidFill>
                    <a:srgbClr val="000000"/>
                  </a:solidFill>
                  <a:round/>
                  <a:headEnd/>
                  <a:tailEnd/>
                </a:ln>
              </p:spPr>
              <p:txBody>
                <a:bodyPr/>
                <a:lstStyle/>
                <a:p>
                  <a:endParaRPr lang="tr-TR"/>
                </a:p>
              </p:txBody>
            </p:sp>
            <p:grpSp>
              <p:nvGrpSpPr>
                <p:cNvPr id="14363" name="Group 8"/>
                <p:cNvGrpSpPr>
                  <a:grpSpLocks/>
                </p:cNvGrpSpPr>
                <p:nvPr/>
              </p:nvGrpSpPr>
              <p:grpSpPr bwMode="auto">
                <a:xfrm>
                  <a:off x="2552" y="4054"/>
                  <a:ext cx="3440" cy="3927"/>
                  <a:chOff x="2926" y="4054"/>
                  <a:chExt cx="3440" cy="3927"/>
                </a:xfrm>
              </p:grpSpPr>
              <p:sp>
                <p:nvSpPr>
                  <p:cNvPr id="19465" name="Rectangle 9"/>
                  <p:cNvSpPr>
                    <a:spLocks noChangeArrowheads="1"/>
                  </p:cNvSpPr>
                  <p:nvPr/>
                </p:nvSpPr>
                <p:spPr bwMode="auto">
                  <a:xfrm>
                    <a:off x="2926" y="4056"/>
                    <a:ext cx="2618" cy="375"/>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Geleneksel Ölçme Araçları</a:t>
                    </a:r>
                    <a:endParaRPr lang="tr-TR" sz="1600">
                      <a:latin typeface="Comic Sans MS" pitchFamily="66" charset="0"/>
                      <a:ea typeface="SimSun" pitchFamily="2" charset="-122"/>
                      <a:cs typeface="Times New Roman" pitchFamily="18" charset="0"/>
                    </a:endParaRPr>
                  </a:p>
                </p:txBody>
              </p:sp>
              <p:grpSp>
                <p:nvGrpSpPr>
                  <p:cNvPr id="14366" name="Group 10"/>
                  <p:cNvGrpSpPr>
                    <a:grpSpLocks/>
                  </p:cNvGrpSpPr>
                  <p:nvPr/>
                </p:nvGrpSpPr>
                <p:grpSpPr bwMode="auto">
                  <a:xfrm>
                    <a:off x="2926" y="4428"/>
                    <a:ext cx="3440" cy="3553"/>
                    <a:chOff x="2926" y="4428"/>
                    <a:chExt cx="3440" cy="3553"/>
                  </a:xfrm>
                </p:grpSpPr>
                <p:sp>
                  <p:nvSpPr>
                    <p:cNvPr id="19467" name="Text Box 11"/>
                    <p:cNvSpPr txBox="1">
                      <a:spLocks noChangeArrowheads="1"/>
                    </p:cNvSpPr>
                    <p:nvPr/>
                  </p:nvSpPr>
                  <p:spPr bwMode="auto">
                    <a:xfrm>
                      <a:off x="5544" y="7421"/>
                      <a:ext cx="819" cy="562"/>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rPr>
                        <a:t>Sözlü Testler</a:t>
                      </a:r>
                      <a:endParaRPr lang="tr-TR" sz="1600" b="1">
                        <a:latin typeface="Comic Sans MS" pitchFamily="66" charset="0"/>
                      </a:endParaRPr>
                    </a:p>
                  </p:txBody>
                </p:sp>
                <p:sp>
                  <p:nvSpPr>
                    <p:cNvPr id="19468" name="Text Box 12"/>
                    <p:cNvSpPr txBox="1">
                      <a:spLocks noChangeArrowheads="1"/>
                    </p:cNvSpPr>
                    <p:nvPr/>
                  </p:nvSpPr>
                  <p:spPr bwMode="auto">
                    <a:xfrm>
                      <a:off x="3356" y="4802"/>
                      <a:ext cx="1440" cy="562"/>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rPr>
                        <a:t>Çoktan Seçmeli Testler</a:t>
                      </a:r>
                      <a:endParaRPr lang="tr-TR" sz="1600" b="1">
                        <a:latin typeface="Comic Sans MS" pitchFamily="66" charset="0"/>
                      </a:endParaRPr>
                    </a:p>
                  </p:txBody>
                </p:sp>
                <p:sp>
                  <p:nvSpPr>
                    <p:cNvPr id="14369" name="Text Box 13"/>
                    <p:cNvSpPr txBox="1">
                      <a:spLocks noChangeArrowheads="1"/>
                    </p:cNvSpPr>
                    <p:nvPr/>
                  </p:nvSpPr>
                  <p:spPr bwMode="auto">
                    <a:xfrm>
                      <a:off x="2926" y="5176"/>
                      <a:ext cx="317" cy="1587"/>
                    </a:xfrm>
                    <a:prstGeom prst="rect">
                      <a:avLst/>
                    </a:prstGeom>
                    <a:solidFill>
                      <a:srgbClr val="FFFFFF"/>
                    </a:solidFill>
                    <a:ln w="9525" algn="ctr">
                      <a:noFill/>
                      <a:miter lim="800000"/>
                      <a:headEnd/>
                      <a:tailEnd/>
                    </a:ln>
                  </p:spPr>
                  <p:txBody>
                    <a:bodyPr lIns="18000" tIns="10800" rIns="18000" bIns="10800"/>
                    <a:lstStyle/>
                    <a:p>
                      <a:pPr algn="ctr"/>
                      <a:r>
                        <a:rPr lang="tr-TR" altLang="zh-CN" sz="1000" b="1">
                          <a:latin typeface="Times New Roman" pitchFamily="18" charset="0"/>
                        </a:rPr>
                        <a:t>O</a:t>
                      </a:r>
                    </a:p>
                    <a:p>
                      <a:pPr algn="ctr"/>
                      <a:r>
                        <a:rPr lang="tr-TR" altLang="zh-CN" sz="1000" b="1">
                          <a:latin typeface="Times New Roman" pitchFamily="18" charset="0"/>
                        </a:rPr>
                        <a:t>B</a:t>
                      </a:r>
                    </a:p>
                    <a:p>
                      <a:pPr algn="ctr"/>
                      <a:r>
                        <a:rPr lang="tr-TR" altLang="zh-CN" sz="1000" b="1">
                          <a:latin typeface="Times New Roman" pitchFamily="18" charset="0"/>
                        </a:rPr>
                        <a:t>J</a:t>
                      </a:r>
                    </a:p>
                    <a:p>
                      <a:pPr algn="ctr"/>
                      <a:r>
                        <a:rPr lang="tr-TR" altLang="zh-CN" sz="1000" b="1">
                          <a:latin typeface="Times New Roman" pitchFamily="18" charset="0"/>
                        </a:rPr>
                        <a:t>E</a:t>
                      </a:r>
                    </a:p>
                    <a:p>
                      <a:pPr algn="ctr"/>
                      <a:r>
                        <a:rPr lang="tr-TR" altLang="zh-CN" sz="1000" b="1">
                          <a:latin typeface="Times New Roman" pitchFamily="18" charset="0"/>
                        </a:rPr>
                        <a:t>K</a:t>
                      </a:r>
                    </a:p>
                    <a:p>
                      <a:pPr algn="ctr"/>
                      <a:r>
                        <a:rPr lang="tr-TR" altLang="zh-CN" sz="1000" b="1">
                          <a:latin typeface="Times New Roman" pitchFamily="18" charset="0"/>
                        </a:rPr>
                        <a:t>T</a:t>
                      </a:r>
                    </a:p>
                    <a:p>
                      <a:pPr algn="ctr"/>
                      <a:r>
                        <a:rPr lang="tr-TR" altLang="zh-CN" sz="1000" b="1">
                          <a:latin typeface="Times New Roman" pitchFamily="18" charset="0"/>
                        </a:rPr>
                        <a:t>İ</a:t>
                      </a:r>
                    </a:p>
                    <a:p>
                      <a:pPr algn="ctr"/>
                      <a:r>
                        <a:rPr lang="tr-TR" altLang="zh-CN" sz="1000" b="1">
                          <a:latin typeface="Times New Roman" pitchFamily="18" charset="0"/>
                        </a:rPr>
                        <a:t>F</a:t>
                      </a:r>
                    </a:p>
                    <a:p>
                      <a:pPr algn="ctr"/>
                      <a:endParaRPr lang="tr-TR" altLang="zh-CN" sz="1000" b="1">
                        <a:latin typeface="Times New Roman" pitchFamily="18" charset="0"/>
                      </a:endParaRPr>
                    </a:p>
                    <a:p>
                      <a:pPr algn="ctr"/>
                      <a:r>
                        <a:rPr lang="tr-TR" altLang="zh-CN" sz="1000" b="1">
                          <a:latin typeface="Times New Roman" pitchFamily="18" charset="0"/>
                        </a:rPr>
                        <a:t> T</a:t>
                      </a:r>
                    </a:p>
                    <a:p>
                      <a:pPr algn="ctr"/>
                      <a:r>
                        <a:rPr lang="tr-TR" altLang="zh-CN" sz="1000" b="1">
                          <a:latin typeface="Times New Roman" pitchFamily="18" charset="0"/>
                        </a:rPr>
                        <a:t>E</a:t>
                      </a:r>
                    </a:p>
                    <a:p>
                      <a:pPr algn="ctr"/>
                      <a:r>
                        <a:rPr lang="tr-TR" altLang="zh-CN" sz="1000" b="1">
                          <a:latin typeface="Times New Roman" pitchFamily="18" charset="0"/>
                        </a:rPr>
                        <a:t>S</a:t>
                      </a:r>
                    </a:p>
                    <a:p>
                      <a:pPr algn="ctr"/>
                      <a:r>
                        <a:rPr lang="tr-TR" altLang="zh-CN" sz="1000" b="1">
                          <a:latin typeface="Times New Roman" pitchFamily="18" charset="0"/>
                        </a:rPr>
                        <a:t>T</a:t>
                      </a:r>
                    </a:p>
                    <a:p>
                      <a:pPr algn="ctr"/>
                      <a:r>
                        <a:rPr lang="tr-TR" altLang="zh-CN" sz="1000" b="1">
                          <a:latin typeface="Times New Roman" pitchFamily="18" charset="0"/>
                        </a:rPr>
                        <a:t>L</a:t>
                      </a:r>
                    </a:p>
                    <a:p>
                      <a:pPr algn="ctr"/>
                      <a:r>
                        <a:rPr lang="tr-TR" altLang="zh-CN" sz="1000" b="1">
                          <a:latin typeface="Times New Roman" pitchFamily="18" charset="0"/>
                        </a:rPr>
                        <a:t>E</a:t>
                      </a:r>
                    </a:p>
                    <a:p>
                      <a:pPr algn="ctr"/>
                      <a:r>
                        <a:rPr lang="tr-TR" altLang="zh-CN" sz="1000" b="1">
                          <a:latin typeface="Times New Roman" pitchFamily="18" charset="0"/>
                        </a:rPr>
                        <a:t>R</a:t>
                      </a:r>
                    </a:p>
                    <a:p>
                      <a:pPr algn="ctr"/>
                      <a:endParaRPr lang="tr-TR" sz="1800">
                        <a:latin typeface="Comic Sans MS" pitchFamily="66" charset="0"/>
                      </a:endParaRPr>
                    </a:p>
                  </p:txBody>
                </p:sp>
                <p:sp>
                  <p:nvSpPr>
                    <p:cNvPr id="19470" name="Text Box 14"/>
                    <p:cNvSpPr txBox="1">
                      <a:spLocks noChangeArrowheads="1"/>
                    </p:cNvSpPr>
                    <p:nvPr/>
                  </p:nvSpPr>
                  <p:spPr bwMode="auto">
                    <a:xfrm>
                      <a:off x="3356" y="5551"/>
                      <a:ext cx="1440" cy="562"/>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Doğru-Yanlış Testleri</a:t>
                      </a:r>
                      <a:endParaRPr lang="tr-TR" sz="1600" b="1">
                        <a:latin typeface="Times New Roman" pitchFamily="18" charset="0"/>
                        <a:ea typeface="SimSun" pitchFamily="2" charset="-122"/>
                        <a:cs typeface="Times New Roman" pitchFamily="18" charset="0"/>
                      </a:endParaRPr>
                    </a:p>
                  </p:txBody>
                </p:sp>
                <p:sp>
                  <p:nvSpPr>
                    <p:cNvPr id="19471" name="Text Box 15"/>
                    <p:cNvSpPr txBox="1">
                      <a:spLocks noChangeArrowheads="1"/>
                    </p:cNvSpPr>
                    <p:nvPr/>
                  </p:nvSpPr>
                  <p:spPr bwMode="auto">
                    <a:xfrm>
                      <a:off x="3356" y="6298"/>
                      <a:ext cx="1440" cy="561"/>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Tamamlamalı Testler</a:t>
                      </a:r>
                      <a:endParaRPr lang="tr-TR" sz="1600" b="1">
                        <a:latin typeface="Comic Sans MS" pitchFamily="66" charset="0"/>
                        <a:ea typeface="SimSun" pitchFamily="2" charset="-122"/>
                        <a:cs typeface="Times New Roman" pitchFamily="18" charset="0"/>
                      </a:endParaRPr>
                    </a:p>
                  </p:txBody>
                </p:sp>
                <p:sp>
                  <p:nvSpPr>
                    <p:cNvPr id="19472" name="Text Box 16"/>
                    <p:cNvSpPr txBox="1">
                      <a:spLocks noChangeArrowheads="1"/>
                    </p:cNvSpPr>
                    <p:nvPr/>
                  </p:nvSpPr>
                  <p:spPr bwMode="auto">
                    <a:xfrm>
                      <a:off x="3356" y="7046"/>
                      <a:ext cx="1440" cy="562"/>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Eşleştirmeli Testler</a:t>
                      </a:r>
                      <a:endParaRPr lang="tr-TR" sz="1600" b="1">
                        <a:latin typeface="Comic Sans MS" pitchFamily="66" charset="0"/>
                        <a:ea typeface="SimSun" pitchFamily="2" charset="-122"/>
                        <a:cs typeface="Times New Roman" pitchFamily="18" charset="0"/>
                      </a:endParaRPr>
                    </a:p>
                  </p:txBody>
                </p:sp>
                <p:sp>
                  <p:nvSpPr>
                    <p:cNvPr id="14373" name="Line 17"/>
                    <p:cNvSpPr>
                      <a:spLocks noChangeShapeType="1"/>
                    </p:cNvSpPr>
                    <p:nvPr/>
                  </p:nvSpPr>
                  <p:spPr bwMode="auto">
                    <a:xfrm>
                      <a:off x="3861" y="4428"/>
                      <a:ext cx="0" cy="187"/>
                    </a:xfrm>
                    <a:prstGeom prst="line">
                      <a:avLst/>
                    </a:prstGeom>
                    <a:noFill/>
                    <a:ln w="12700">
                      <a:solidFill>
                        <a:srgbClr val="000000"/>
                      </a:solidFill>
                      <a:round/>
                      <a:headEnd/>
                      <a:tailEnd/>
                    </a:ln>
                  </p:spPr>
                  <p:txBody>
                    <a:bodyPr/>
                    <a:lstStyle/>
                    <a:p>
                      <a:endParaRPr lang="tr-TR"/>
                    </a:p>
                  </p:txBody>
                </p:sp>
                <p:sp>
                  <p:nvSpPr>
                    <p:cNvPr id="14374" name="Line 18"/>
                    <p:cNvSpPr>
                      <a:spLocks noChangeShapeType="1"/>
                    </p:cNvSpPr>
                    <p:nvPr/>
                  </p:nvSpPr>
                  <p:spPr bwMode="auto">
                    <a:xfrm flipH="1">
                      <a:off x="3113" y="4615"/>
                      <a:ext cx="765" cy="0"/>
                    </a:xfrm>
                    <a:prstGeom prst="line">
                      <a:avLst/>
                    </a:prstGeom>
                    <a:noFill/>
                    <a:ln w="12700">
                      <a:solidFill>
                        <a:srgbClr val="000000"/>
                      </a:solidFill>
                      <a:round/>
                      <a:headEnd/>
                      <a:tailEnd/>
                    </a:ln>
                  </p:spPr>
                  <p:txBody>
                    <a:bodyPr/>
                    <a:lstStyle/>
                    <a:p>
                      <a:endParaRPr lang="tr-TR"/>
                    </a:p>
                  </p:txBody>
                </p:sp>
                <p:sp>
                  <p:nvSpPr>
                    <p:cNvPr id="14375" name="Line 19"/>
                    <p:cNvSpPr>
                      <a:spLocks noChangeShapeType="1"/>
                    </p:cNvSpPr>
                    <p:nvPr/>
                  </p:nvSpPr>
                  <p:spPr bwMode="auto">
                    <a:xfrm>
                      <a:off x="3113" y="4615"/>
                      <a:ext cx="0" cy="561"/>
                    </a:xfrm>
                    <a:prstGeom prst="line">
                      <a:avLst/>
                    </a:prstGeom>
                    <a:noFill/>
                    <a:ln w="12700">
                      <a:solidFill>
                        <a:srgbClr val="000000"/>
                      </a:solidFill>
                      <a:round/>
                      <a:headEnd/>
                      <a:tailEnd/>
                    </a:ln>
                  </p:spPr>
                  <p:txBody>
                    <a:bodyPr/>
                    <a:lstStyle/>
                    <a:p>
                      <a:endParaRPr lang="tr-TR"/>
                    </a:p>
                  </p:txBody>
                </p:sp>
                <p:sp>
                  <p:nvSpPr>
                    <p:cNvPr id="14376" name="Line 20"/>
                    <p:cNvSpPr>
                      <a:spLocks noChangeShapeType="1"/>
                    </p:cNvSpPr>
                    <p:nvPr/>
                  </p:nvSpPr>
                  <p:spPr bwMode="auto">
                    <a:xfrm>
                      <a:off x="3113" y="6672"/>
                      <a:ext cx="0" cy="561"/>
                    </a:xfrm>
                    <a:prstGeom prst="line">
                      <a:avLst/>
                    </a:prstGeom>
                    <a:noFill/>
                    <a:ln w="12700">
                      <a:solidFill>
                        <a:srgbClr val="000000"/>
                      </a:solidFill>
                      <a:round/>
                      <a:headEnd/>
                      <a:tailEnd/>
                    </a:ln>
                  </p:spPr>
                  <p:txBody>
                    <a:bodyPr/>
                    <a:lstStyle/>
                    <a:p>
                      <a:endParaRPr lang="tr-TR"/>
                    </a:p>
                  </p:txBody>
                </p:sp>
                <p:sp>
                  <p:nvSpPr>
                    <p:cNvPr id="14377" name="Line 21"/>
                    <p:cNvSpPr>
                      <a:spLocks noChangeShapeType="1"/>
                    </p:cNvSpPr>
                    <p:nvPr/>
                  </p:nvSpPr>
                  <p:spPr bwMode="auto">
                    <a:xfrm>
                      <a:off x="3113" y="7233"/>
                      <a:ext cx="244" cy="0"/>
                    </a:xfrm>
                    <a:prstGeom prst="line">
                      <a:avLst/>
                    </a:prstGeom>
                    <a:noFill/>
                    <a:ln w="12700">
                      <a:solidFill>
                        <a:srgbClr val="000000"/>
                      </a:solidFill>
                      <a:round/>
                      <a:headEnd/>
                      <a:tailEnd/>
                    </a:ln>
                  </p:spPr>
                  <p:txBody>
                    <a:bodyPr/>
                    <a:lstStyle/>
                    <a:p>
                      <a:endParaRPr lang="tr-TR"/>
                    </a:p>
                  </p:txBody>
                </p:sp>
                <p:sp>
                  <p:nvSpPr>
                    <p:cNvPr id="14378" name="Line 22"/>
                    <p:cNvSpPr>
                      <a:spLocks noChangeShapeType="1"/>
                    </p:cNvSpPr>
                    <p:nvPr/>
                  </p:nvSpPr>
                  <p:spPr bwMode="auto">
                    <a:xfrm>
                      <a:off x="3147" y="6485"/>
                      <a:ext cx="204" cy="0"/>
                    </a:xfrm>
                    <a:prstGeom prst="line">
                      <a:avLst/>
                    </a:prstGeom>
                    <a:noFill/>
                    <a:ln w="12700">
                      <a:solidFill>
                        <a:srgbClr val="000000"/>
                      </a:solidFill>
                      <a:round/>
                      <a:headEnd/>
                      <a:tailEnd/>
                    </a:ln>
                  </p:spPr>
                  <p:txBody>
                    <a:bodyPr/>
                    <a:lstStyle/>
                    <a:p>
                      <a:endParaRPr lang="tr-TR"/>
                    </a:p>
                  </p:txBody>
                </p:sp>
                <p:sp>
                  <p:nvSpPr>
                    <p:cNvPr id="14379" name="Line 23"/>
                    <p:cNvSpPr>
                      <a:spLocks noChangeShapeType="1"/>
                    </p:cNvSpPr>
                    <p:nvPr/>
                  </p:nvSpPr>
                  <p:spPr bwMode="auto">
                    <a:xfrm>
                      <a:off x="3147" y="5737"/>
                      <a:ext cx="204" cy="0"/>
                    </a:xfrm>
                    <a:prstGeom prst="line">
                      <a:avLst/>
                    </a:prstGeom>
                    <a:noFill/>
                    <a:ln w="12700">
                      <a:solidFill>
                        <a:srgbClr val="000000"/>
                      </a:solidFill>
                      <a:round/>
                      <a:headEnd/>
                      <a:tailEnd/>
                    </a:ln>
                  </p:spPr>
                  <p:txBody>
                    <a:bodyPr/>
                    <a:lstStyle/>
                    <a:p>
                      <a:endParaRPr lang="tr-TR"/>
                    </a:p>
                  </p:txBody>
                </p:sp>
                <p:sp>
                  <p:nvSpPr>
                    <p:cNvPr id="14380" name="Line 24"/>
                    <p:cNvSpPr>
                      <a:spLocks noChangeShapeType="1"/>
                    </p:cNvSpPr>
                    <p:nvPr/>
                  </p:nvSpPr>
                  <p:spPr bwMode="auto">
                    <a:xfrm>
                      <a:off x="3113" y="4989"/>
                      <a:ext cx="244" cy="0"/>
                    </a:xfrm>
                    <a:prstGeom prst="line">
                      <a:avLst/>
                    </a:prstGeom>
                    <a:noFill/>
                    <a:ln w="12700">
                      <a:solidFill>
                        <a:srgbClr val="000000"/>
                      </a:solidFill>
                      <a:round/>
                      <a:headEnd/>
                      <a:tailEnd/>
                    </a:ln>
                  </p:spPr>
                  <p:txBody>
                    <a:bodyPr/>
                    <a:lstStyle/>
                    <a:p>
                      <a:endParaRPr lang="tr-TR"/>
                    </a:p>
                  </p:txBody>
                </p:sp>
                <p:sp>
                  <p:nvSpPr>
                    <p:cNvPr id="14381" name="Text Box 25"/>
                    <p:cNvSpPr txBox="1">
                      <a:spLocks noChangeArrowheads="1"/>
                    </p:cNvSpPr>
                    <p:nvPr/>
                  </p:nvSpPr>
                  <p:spPr bwMode="auto">
                    <a:xfrm>
                      <a:off x="5170" y="4989"/>
                      <a:ext cx="261" cy="1344"/>
                    </a:xfrm>
                    <a:prstGeom prst="rect">
                      <a:avLst/>
                    </a:prstGeom>
                    <a:solidFill>
                      <a:srgbClr val="FFFFFF"/>
                    </a:solidFill>
                    <a:ln w="9525" algn="ctr">
                      <a:noFill/>
                      <a:miter lim="800000"/>
                      <a:headEnd/>
                      <a:tailEnd/>
                    </a:ln>
                  </p:spPr>
                  <p:txBody>
                    <a:bodyPr lIns="18000" tIns="10800" rIns="18000" bIns="10800"/>
                    <a:lstStyle/>
                    <a:p>
                      <a:pPr algn="ctr"/>
                      <a:r>
                        <a:rPr lang="tr-TR" altLang="zh-CN" sz="1000" b="1">
                          <a:latin typeface="Times New Roman" pitchFamily="18" charset="0"/>
                          <a:cs typeface="Times New Roman" pitchFamily="18" charset="0"/>
                        </a:rPr>
                        <a:t>Y</a:t>
                      </a:r>
                    </a:p>
                    <a:p>
                      <a:pPr algn="ctr"/>
                      <a:r>
                        <a:rPr lang="tr-TR" altLang="zh-CN" sz="1000" b="1">
                          <a:latin typeface="Times New Roman" pitchFamily="18" charset="0"/>
                          <a:cs typeface="Times New Roman" pitchFamily="18" charset="0"/>
                        </a:rPr>
                        <a:t>A</a:t>
                      </a:r>
                    </a:p>
                    <a:p>
                      <a:pPr algn="ctr"/>
                      <a:r>
                        <a:rPr lang="tr-TR" altLang="zh-CN" sz="1000" b="1">
                          <a:latin typeface="Times New Roman" pitchFamily="18" charset="0"/>
                          <a:cs typeface="Times New Roman" pitchFamily="18" charset="0"/>
                        </a:rPr>
                        <a:t>Z</a:t>
                      </a:r>
                    </a:p>
                    <a:p>
                      <a:pPr algn="ctr"/>
                      <a:r>
                        <a:rPr lang="tr-TR" altLang="zh-CN" sz="1000" b="1">
                          <a:latin typeface="Times New Roman" pitchFamily="18" charset="0"/>
                          <a:cs typeface="Times New Roman" pitchFamily="18" charset="0"/>
                        </a:rPr>
                        <a:t>I</a:t>
                      </a:r>
                    </a:p>
                    <a:p>
                      <a:pPr algn="ctr"/>
                      <a:r>
                        <a:rPr lang="tr-TR" altLang="zh-CN" sz="1000" b="1">
                          <a:latin typeface="Times New Roman" pitchFamily="18" charset="0"/>
                          <a:cs typeface="Times New Roman" pitchFamily="18" charset="0"/>
                        </a:rPr>
                        <a:t>L</a:t>
                      </a:r>
                    </a:p>
                    <a:p>
                      <a:pPr algn="ctr"/>
                      <a:r>
                        <a:rPr lang="tr-TR" altLang="zh-CN" sz="1000" b="1">
                          <a:latin typeface="Times New Roman" pitchFamily="18" charset="0"/>
                          <a:cs typeface="Times New Roman" pitchFamily="18" charset="0"/>
                        </a:rPr>
                        <a:t>I</a:t>
                      </a:r>
                    </a:p>
                    <a:p>
                      <a:pPr algn="ctr"/>
                      <a:r>
                        <a:rPr lang="tr-TR" altLang="zh-CN" sz="1000" b="1">
                          <a:latin typeface="Times New Roman" pitchFamily="18" charset="0"/>
                          <a:cs typeface="Times New Roman" pitchFamily="18" charset="0"/>
                        </a:rPr>
                        <a:t> </a:t>
                      </a:r>
                    </a:p>
                    <a:p>
                      <a:pPr algn="ctr"/>
                      <a:r>
                        <a:rPr lang="tr-TR" altLang="zh-CN" sz="1000" b="1">
                          <a:latin typeface="Times New Roman" pitchFamily="18" charset="0"/>
                          <a:cs typeface="Times New Roman" pitchFamily="18" charset="0"/>
                        </a:rPr>
                        <a:t>T</a:t>
                      </a:r>
                    </a:p>
                    <a:p>
                      <a:pPr algn="ctr"/>
                      <a:r>
                        <a:rPr lang="tr-TR" altLang="zh-CN" sz="1000" b="1">
                          <a:latin typeface="Times New Roman" pitchFamily="18" charset="0"/>
                          <a:cs typeface="Times New Roman" pitchFamily="18" charset="0"/>
                        </a:rPr>
                        <a:t>E</a:t>
                      </a:r>
                    </a:p>
                    <a:p>
                      <a:pPr algn="ctr"/>
                      <a:r>
                        <a:rPr lang="tr-TR" altLang="zh-CN" sz="1000" b="1">
                          <a:latin typeface="Times New Roman" pitchFamily="18" charset="0"/>
                          <a:cs typeface="Times New Roman" pitchFamily="18" charset="0"/>
                        </a:rPr>
                        <a:t>S</a:t>
                      </a:r>
                    </a:p>
                    <a:p>
                      <a:pPr algn="ctr"/>
                      <a:r>
                        <a:rPr lang="tr-TR" altLang="zh-CN" sz="1000" b="1">
                          <a:latin typeface="Times New Roman" pitchFamily="18" charset="0"/>
                          <a:cs typeface="Times New Roman" pitchFamily="18" charset="0"/>
                        </a:rPr>
                        <a:t>T</a:t>
                      </a:r>
                    </a:p>
                    <a:p>
                      <a:pPr algn="ctr"/>
                      <a:r>
                        <a:rPr lang="tr-TR" altLang="zh-CN" sz="1000" b="1">
                          <a:latin typeface="Times New Roman" pitchFamily="18" charset="0"/>
                          <a:cs typeface="Times New Roman" pitchFamily="18" charset="0"/>
                        </a:rPr>
                        <a:t>L</a:t>
                      </a:r>
                    </a:p>
                    <a:p>
                      <a:pPr algn="ctr"/>
                      <a:r>
                        <a:rPr lang="tr-TR" altLang="zh-CN" sz="1000" b="1">
                          <a:latin typeface="Times New Roman" pitchFamily="18" charset="0"/>
                          <a:cs typeface="Times New Roman" pitchFamily="18" charset="0"/>
                        </a:rPr>
                        <a:t>E</a:t>
                      </a:r>
                    </a:p>
                    <a:p>
                      <a:pPr algn="ctr"/>
                      <a:r>
                        <a:rPr lang="tr-TR" altLang="zh-CN" sz="1000" b="1">
                          <a:latin typeface="Times New Roman" pitchFamily="18" charset="0"/>
                          <a:cs typeface="Times New Roman" pitchFamily="18" charset="0"/>
                        </a:rPr>
                        <a:t>R</a:t>
                      </a:r>
                    </a:p>
                    <a:p>
                      <a:pPr algn="ctr"/>
                      <a:endParaRPr lang="tr-TR" sz="1800">
                        <a:latin typeface="Comic Sans MS" pitchFamily="66" charset="0"/>
                        <a:ea typeface="SimSun" pitchFamily="2" charset="-122"/>
                        <a:cs typeface="Times New Roman" pitchFamily="18" charset="0"/>
                      </a:endParaRPr>
                    </a:p>
                  </p:txBody>
                </p:sp>
                <p:sp>
                  <p:nvSpPr>
                    <p:cNvPr id="19482" name="Text Box 26"/>
                    <p:cNvSpPr txBox="1">
                      <a:spLocks noChangeArrowheads="1"/>
                    </p:cNvSpPr>
                    <p:nvPr/>
                  </p:nvSpPr>
                  <p:spPr bwMode="auto">
                    <a:xfrm>
                      <a:off x="5544" y="5176"/>
                      <a:ext cx="819" cy="750"/>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Uzun Cevaplı Testler</a:t>
                      </a:r>
                      <a:endParaRPr lang="tr-TR" sz="1600" b="1">
                        <a:latin typeface="Comic Sans MS" pitchFamily="66" charset="0"/>
                        <a:ea typeface="SimSun" pitchFamily="2" charset="-122"/>
                        <a:cs typeface="Times New Roman" pitchFamily="18" charset="0"/>
                      </a:endParaRPr>
                    </a:p>
                  </p:txBody>
                </p:sp>
                <p:sp>
                  <p:nvSpPr>
                    <p:cNvPr id="19483" name="Text Box 27"/>
                    <p:cNvSpPr txBox="1">
                      <a:spLocks noChangeArrowheads="1"/>
                    </p:cNvSpPr>
                    <p:nvPr/>
                  </p:nvSpPr>
                  <p:spPr bwMode="auto">
                    <a:xfrm>
                      <a:off x="5544" y="6113"/>
                      <a:ext cx="819" cy="746"/>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Kısa Cevaplı Testler</a:t>
                      </a:r>
                      <a:endParaRPr lang="tr-TR" sz="1600" b="1">
                        <a:latin typeface="Comic Sans MS" pitchFamily="66" charset="0"/>
                        <a:ea typeface="SimSun" pitchFamily="2" charset="-122"/>
                        <a:cs typeface="Times New Roman" pitchFamily="18" charset="0"/>
                      </a:endParaRPr>
                    </a:p>
                  </p:txBody>
                </p:sp>
                <p:sp>
                  <p:nvSpPr>
                    <p:cNvPr id="14384" name="Line 28"/>
                    <p:cNvSpPr>
                      <a:spLocks noChangeShapeType="1"/>
                    </p:cNvSpPr>
                    <p:nvPr/>
                  </p:nvSpPr>
                  <p:spPr bwMode="auto">
                    <a:xfrm>
                      <a:off x="4422" y="4428"/>
                      <a:ext cx="0" cy="187"/>
                    </a:xfrm>
                    <a:prstGeom prst="line">
                      <a:avLst/>
                    </a:prstGeom>
                    <a:noFill/>
                    <a:ln w="9525">
                      <a:solidFill>
                        <a:srgbClr val="000000"/>
                      </a:solidFill>
                      <a:round/>
                      <a:headEnd/>
                      <a:tailEnd/>
                    </a:ln>
                  </p:spPr>
                  <p:txBody>
                    <a:bodyPr/>
                    <a:lstStyle/>
                    <a:p>
                      <a:endParaRPr lang="tr-TR"/>
                    </a:p>
                  </p:txBody>
                </p:sp>
                <p:sp>
                  <p:nvSpPr>
                    <p:cNvPr id="14385" name="Line 29"/>
                    <p:cNvSpPr>
                      <a:spLocks noChangeShapeType="1"/>
                    </p:cNvSpPr>
                    <p:nvPr/>
                  </p:nvSpPr>
                  <p:spPr bwMode="auto">
                    <a:xfrm>
                      <a:off x="4422" y="4615"/>
                      <a:ext cx="935" cy="0"/>
                    </a:xfrm>
                    <a:prstGeom prst="line">
                      <a:avLst/>
                    </a:prstGeom>
                    <a:noFill/>
                    <a:ln w="9525">
                      <a:solidFill>
                        <a:srgbClr val="000000"/>
                      </a:solidFill>
                      <a:round/>
                      <a:headEnd/>
                      <a:tailEnd/>
                    </a:ln>
                  </p:spPr>
                  <p:txBody>
                    <a:bodyPr/>
                    <a:lstStyle/>
                    <a:p>
                      <a:endParaRPr lang="tr-TR"/>
                    </a:p>
                  </p:txBody>
                </p:sp>
                <p:sp>
                  <p:nvSpPr>
                    <p:cNvPr id="14386" name="Line 30"/>
                    <p:cNvSpPr>
                      <a:spLocks noChangeShapeType="1"/>
                    </p:cNvSpPr>
                    <p:nvPr/>
                  </p:nvSpPr>
                  <p:spPr bwMode="auto">
                    <a:xfrm>
                      <a:off x="5357" y="4615"/>
                      <a:ext cx="0" cy="374"/>
                    </a:xfrm>
                    <a:prstGeom prst="line">
                      <a:avLst/>
                    </a:prstGeom>
                    <a:noFill/>
                    <a:ln w="12700">
                      <a:solidFill>
                        <a:srgbClr val="000000"/>
                      </a:solidFill>
                      <a:round/>
                      <a:headEnd/>
                      <a:tailEnd/>
                    </a:ln>
                  </p:spPr>
                  <p:txBody>
                    <a:bodyPr/>
                    <a:lstStyle/>
                    <a:p>
                      <a:endParaRPr lang="tr-TR"/>
                    </a:p>
                  </p:txBody>
                </p:sp>
                <p:sp>
                  <p:nvSpPr>
                    <p:cNvPr id="14387" name="Line 31"/>
                    <p:cNvSpPr>
                      <a:spLocks noChangeShapeType="1"/>
                    </p:cNvSpPr>
                    <p:nvPr/>
                  </p:nvSpPr>
                  <p:spPr bwMode="auto">
                    <a:xfrm>
                      <a:off x="5357" y="6298"/>
                      <a:ext cx="0" cy="187"/>
                    </a:xfrm>
                    <a:prstGeom prst="line">
                      <a:avLst/>
                    </a:prstGeom>
                    <a:noFill/>
                    <a:ln w="12700">
                      <a:solidFill>
                        <a:srgbClr val="000000"/>
                      </a:solidFill>
                      <a:round/>
                      <a:headEnd/>
                      <a:tailEnd/>
                    </a:ln>
                  </p:spPr>
                  <p:txBody>
                    <a:bodyPr/>
                    <a:lstStyle/>
                    <a:p>
                      <a:endParaRPr lang="tr-TR"/>
                    </a:p>
                  </p:txBody>
                </p:sp>
                <p:sp>
                  <p:nvSpPr>
                    <p:cNvPr id="14388" name="Line 32"/>
                    <p:cNvSpPr>
                      <a:spLocks noChangeShapeType="1"/>
                    </p:cNvSpPr>
                    <p:nvPr/>
                  </p:nvSpPr>
                  <p:spPr bwMode="auto">
                    <a:xfrm>
                      <a:off x="5357" y="6485"/>
                      <a:ext cx="187" cy="0"/>
                    </a:xfrm>
                    <a:prstGeom prst="line">
                      <a:avLst/>
                    </a:prstGeom>
                    <a:noFill/>
                    <a:ln w="12700">
                      <a:solidFill>
                        <a:srgbClr val="000000"/>
                      </a:solidFill>
                      <a:round/>
                      <a:headEnd/>
                      <a:tailEnd/>
                    </a:ln>
                  </p:spPr>
                  <p:txBody>
                    <a:bodyPr/>
                    <a:lstStyle/>
                    <a:p>
                      <a:endParaRPr lang="tr-TR"/>
                    </a:p>
                  </p:txBody>
                </p:sp>
                <p:sp>
                  <p:nvSpPr>
                    <p:cNvPr id="14389" name="Line 33"/>
                    <p:cNvSpPr>
                      <a:spLocks noChangeShapeType="1"/>
                    </p:cNvSpPr>
                    <p:nvPr/>
                  </p:nvSpPr>
                  <p:spPr bwMode="auto">
                    <a:xfrm>
                      <a:off x="5357" y="5550"/>
                      <a:ext cx="187" cy="0"/>
                    </a:xfrm>
                    <a:prstGeom prst="line">
                      <a:avLst/>
                    </a:prstGeom>
                    <a:noFill/>
                    <a:ln w="12700">
                      <a:solidFill>
                        <a:srgbClr val="000000"/>
                      </a:solidFill>
                      <a:round/>
                      <a:headEnd/>
                      <a:tailEnd/>
                    </a:ln>
                  </p:spPr>
                  <p:txBody>
                    <a:bodyPr/>
                    <a:lstStyle/>
                    <a:p>
                      <a:endParaRPr lang="tr-TR"/>
                    </a:p>
                  </p:txBody>
                </p:sp>
                <p:sp>
                  <p:nvSpPr>
                    <p:cNvPr id="14390" name="Line 34"/>
                    <p:cNvSpPr>
                      <a:spLocks noChangeShapeType="1"/>
                    </p:cNvSpPr>
                    <p:nvPr/>
                  </p:nvSpPr>
                  <p:spPr bwMode="auto">
                    <a:xfrm>
                      <a:off x="4235" y="4455"/>
                      <a:ext cx="0" cy="244"/>
                    </a:xfrm>
                    <a:prstGeom prst="line">
                      <a:avLst/>
                    </a:prstGeom>
                    <a:noFill/>
                    <a:ln w="12700">
                      <a:solidFill>
                        <a:srgbClr val="000000"/>
                      </a:solidFill>
                      <a:round/>
                      <a:headEnd/>
                      <a:tailEnd/>
                    </a:ln>
                  </p:spPr>
                  <p:txBody>
                    <a:bodyPr/>
                    <a:lstStyle/>
                    <a:p>
                      <a:endParaRPr lang="tr-TR"/>
                    </a:p>
                  </p:txBody>
                </p:sp>
                <p:sp>
                  <p:nvSpPr>
                    <p:cNvPr id="14391" name="Line 35"/>
                    <p:cNvSpPr>
                      <a:spLocks noChangeShapeType="1"/>
                    </p:cNvSpPr>
                    <p:nvPr/>
                  </p:nvSpPr>
                  <p:spPr bwMode="auto">
                    <a:xfrm>
                      <a:off x="4235" y="4699"/>
                      <a:ext cx="748" cy="0"/>
                    </a:xfrm>
                    <a:prstGeom prst="line">
                      <a:avLst/>
                    </a:prstGeom>
                    <a:noFill/>
                    <a:ln w="12700">
                      <a:solidFill>
                        <a:srgbClr val="000000"/>
                      </a:solidFill>
                      <a:round/>
                      <a:headEnd/>
                      <a:tailEnd/>
                    </a:ln>
                  </p:spPr>
                  <p:txBody>
                    <a:bodyPr/>
                    <a:lstStyle/>
                    <a:p>
                      <a:endParaRPr lang="tr-TR"/>
                    </a:p>
                  </p:txBody>
                </p:sp>
                <p:sp>
                  <p:nvSpPr>
                    <p:cNvPr id="14392" name="Line 36"/>
                    <p:cNvSpPr>
                      <a:spLocks noChangeShapeType="1"/>
                    </p:cNvSpPr>
                    <p:nvPr/>
                  </p:nvSpPr>
                  <p:spPr bwMode="auto">
                    <a:xfrm>
                      <a:off x="4983" y="4699"/>
                      <a:ext cx="0" cy="2908"/>
                    </a:xfrm>
                    <a:prstGeom prst="line">
                      <a:avLst/>
                    </a:prstGeom>
                    <a:noFill/>
                    <a:ln w="12700">
                      <a:solidFill>
                        <a:srgbClr val="000000"/>
                      </a:solidFill>
                      <a:round/>
                      <a:headEnd/>
                      <a:tailEnd/>
                    </a:ln>
                  </p:spPr>
                  <p:txBody>
                    <a:bodyPr/>
                    <a:lstStyle/>
                    <a:p>
                      <a:endParaRPr lang="tr-TR"/>
                    </a:p>
                  </p:txBody>
                </p:sp>
                <p:sp>
                  <p:nvSpPr>
                    <p:cNvPr id="14393" name="Line 37"/>
                    <p:cNvSpPr>
                      <a:spLocks noChangeShapeType="1"/>
                    </p:cNvSpPr>
                    <p:nvPr/>
                  </p:nvSpPr>
                  <p:spPr bwMode="auto">
                    <a:xfrm>
                      <a:off x="4983" y="7607"/>
                      <a:ext cx="561" cy="0"/>
                    </a:xfrm>
                    <a:prstGeom prst="line">
                      <a:avLst/>
                    </a:prstGeom>
                    <a:noFill/>
                    <a:ln w="12700">
                      <a:solidFill>
                        <a:srgbClr val="000000"/>
                      </a:solidFill>
                      <a:round/>
                      <a:headEnd/>
                      <a:tailEnd/>
                    </a:ln>
                  </p:spPr>
                  <p:txBody>
                    <a:bodyPr/>
                    <a:lstStyle/>
                    <a:p>
                      <a:endParaRPr lang="tr-TR"/>
                    </a:p>
                  </p:txBody>
                </p:sp>
              </p:grpSp>
            </p:grpSp>
            <p:sp>
              <p:nvSpPr>
                <p:cNvPr id="19494" name="AutoShape 38"/>
                <p:cNvSpPr>
                  <a:spLocks noChangeArrowheads="1"/>
                </p:cNvSpPr>
                <p:nvPr/>
              </p:nvSpPr>
              <p:spPr bwMode="auto">
                <a:xfrm>
                  <a:off x="4235" y="2932"/>
                  <a:ext cx="3553" cy="747"/>
                </a:xfrm>
                <a:prstGeom prst="flowChartAlternateProcess">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a:lstStyle/>
                <a:p>
                  <a:pPr algn="ctr">
                    <a:lnSpc>
                      <a:spcPct val="96000"/>
                    </a:lnSpc>
                    <a:defRPr/>
                  </a:pPr>
                  <a:r>
                    <a:rPr lang="tr-TR" altLang="zh-CN" sz="1800" b="1">
                      <a:cs typeface="Times New Roman" pitchFamily="18" charset="0"/>
                    </a:rPr>
                    <a:t>Eğitimde Kullanı</a:t>
                  </a:r>
                  <a:r>
                    <a:rPr lang="tr-TR" altLang="zh-CN" sz="1800" b="1"/>
                    <a:t>lan Ölçme Araç ve Yöntemleri</a:t>
                  </a:r>
                  <a:endParaRPr lang="tr-TR" sz="1800">
                    <a:ea typeface="SimSun" pitchFamily="2" charset="-122"/>
                  </a:endParaRPr>
                </a:p>
              </p:txBody>
            </p:sp>
          </p:grpSp>
          <p:grpSp>
            <p:nvGrpSpPr>
              <p:cNvPr id="14343" name="Group 39"/>
              <p:cNvGrpSpPr>
                <a:grpSpLocks/>
              </p:cNvGrpSpPr>
              <p:nvPr/>
            </p:nvGrpSpPr>
            <p:grpSpPr bwMode="auto">
              <a:xfrm>
                <a:off x="6416" y="4054"/>
                <a:ext cx="2868" cy="4301"/>
                <a:chOff x="6292" y="4054"/>
                <a:chExt cx="2868" cy="4301"/>
              </a:xfrm>
            </p:grpSpPr>
            <p:sp>
              <p:nvSpPr>
                <p:cNvPr id="19496" name="Rectangle 40"/>
                <p:cNvSpPr>
                  <a:spLocks noChangeArrowheads="1"/>
                </p:cNvSpPr>
                <p:nvPr/>
              </p:nvSpPr>
              <p:spPr bwMode="auto">
                <a:xfrm>
                  <a:off x="6292" y="4056"/>
                  <a:ext cx="2617" cy="375"/>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Çoklu Değerlendirme  Araçları</a:t>
                  </a:r>
                  <a:endParaRPr lang="tr-TR" sz="1600">
                    <a:latin typeface="Comic Sans MS" pitchFamily="66" charset="0"/>
                    <a:ea typeface="SimSun" pitchFamily="2" charset="-122"/>
                    <a:cs typeface="Times New Roman" pitchFamily="18" charset="0"/>
                  </a:endParaRPr>
                </a:p>
              </p:txBody>
            </p:sp>
            <p:sp>
              <p:nvSpPr>
                <p:cNvPr id="19497" name="Text Box 41"/>
                <p:cNvSpPr txBox="1">
                  <a:spLocks noChangeArrowheads="1"/>
                </p:cNvSpPr>
                <p:nvPr/>
              </p:nvSpPr>
              <p:spPr bwMode="auto">
                <a:xfrm>
                  <a:off x="6292" y="4677"/>
                  <a:ext cx="2358" cy="311"/>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rPr>
                    <a:t>Proje Ödevleri</a:t>
                  </a:r>
                  <a:endParaRPr lang="tr-TR" sz="1600" b="1">
                    <a:latin typeface="Comic Sans MS" pitchFamily="66" charset="0"/>
                  </a:endParaRPr>
                </a:p>
              </p:txBody>
            </p:sp>
            <p:sp>
              <p:nvSpPr>
                <p:cNvPr id="14346" name="Line 42"/>
                <p:cNvSpPr>
                  <a:spLocks noChangeShapeType="1"/>
                </p:cNvSpPr>
                <p:nvPr/>
              </p:nvSpPr>
              <p:spPr bwMode="auto">
                <a:xfrm>
                  <a:off x="7601" y="4428"/>
                  <a:ext cx="0" cy="187"/>
                </a:xfrm>
                <a:prstGeom prst="line">
                  <a:avLst/>
                </a:prstGeom>
                <a:noFill/>
                <a:ln w="12700">
                  <a:solidFill>
                    <a:srgbClr val="000000"/>
                  </a:solidFill>
                  <a:round/>
                  <a:headEnd/>
                  <a:tailEnd/>
                </a:ln>
              </p:spPr>
              <p:txBody>
                <a:bodyPr/>
                <a:lstStyle/>
                <a:p>
                  <a:endParaRPr lang="tr-TR"/>
                </a:p>
              </p:txBody>
            </p:sp>
            <p:sp>
              <p:nvSpPr>
                <p:cNvPr id="14347" name="Line 43"/>
                <p:cNvSpPr>
                  <a:spLocks noChangeShapeType="1"/>
                </p:cNvSpPr>
                <p:nvPr/>
              </p:nvSpPr>
              <p:spPr bwMode="auto">
                <a:xfrm flipH="1">
                  <a:off x="7601" y="4615"/>
                  <a:ext cx="1309" cy="0"/>
                </a:xfrm>
                <a:prstGeom prst="line">
                  <a:avLst/>
                </a:prstGeom>
                <a:noFill/>
                <a:ln w="12700">
                  <a:solidFill>
                    <a:srgbClr val="000000"/>
                  </a:solidFill>
                  <a:round/>
                  <a:headEnd/>
                  <a:tailEnd/>
                </a:ln>
              </p:spPr>
              <p:txBody>
                <a:bodyPr/>
                <a:lstStyle/>
                <a:p>
                  <a:endParaRPr lang="tr-TR"/>
                </a:p>
              </p:txBody>
            </p:sp>
            <p:sp>
              <p:nvSpPr>
                <p:cNvPr id="14348" name="Line 44"/>
                <p:cNvSpPr>
                  <a:spLocks noChangeShapeType="1"/>
                </p:cNvSpPr>
                <p:nvPr/>
              </p:nvSpPr>
              <p:spPr bwMode="auto">
                <a:xfrm>
                  <a:off x="8910" y="4615"/>
                  <a:ext cx="0" cy="505"/>
                </a:xfrm>
                <a:prstGeom prst="line">
                  <a:avLst/>
                </a:prstGeom>
                <a:noFill/>
                <a:ln w="12700">
                  <a:solidFill>
                    <a:srgbClr val="000000"/>
                  </a:solidFill>
                  <a:round/>
                  <a:headEnd/>
                  <a:tailEnd/>
                </a:ln>
              </p:spPr>
              <p:txBody>
                <a:bodyPr/>
                <a:lstStyle/>
                <a:p>
                  <a:endParaRPr lang="tr-TR"/>
                </a:p>
              </p:txBody>
            </p:sp>
            <p:sp>
              <p:nvSpPr>
                <p:cNvPr id="19501" name="Text Box 45"/>
                <p:cNvSpPr txBox="1">
                  <a:spLocks noChangeArrowheads="1"/>
                </p:cNvSpPr>
                <p:nvPr/>
              </p:nvSpPr>
              <p:spPr bwMode="auto">
                <a:xfrm>
                  <a:off x="6292" y="5051"/>
                  <a:ext cx="2358" cy="313"/>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rPr>
                    <a:t>Performans Ödevleri</a:t>
                  </a:r>
                  <a:endParaRPr lang="tr-TR" sz="1600" b="1">
                    <a:latin typeface="Comic Sans MS" pitchFamily="66" charset="0"/>
                  </a:endParaRPr>
                </a:p>
              </p:txBody>
            </p:sp>
            <p:sp>
              <p:nvSpPr>
                <p:cNvPr id="19502" name="Text Box 46"/>
                <p:cNvSpPr txBox="1">
                  <a:spLocks noChangeArrowheads="1"/>
                </p:cNvSpPr>
                <p:nvPr/>
              </p:nvSpPr>
              <p:spPr bwMode="auto">
                <a:xfrm>
                  <a:off x="6292" y="5425"/>
                  <a:ext cx="2358" cy="313"/>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Öğrenci Ürün Dosyaları</a:t>
                  </a:r>
                  <a:endParaRPr lang="tr-TR" sz="1600" b="1">
                    <a:latin typeface="Comic Sans MS" pitchFamily="66" charset="0"/>
                    <a:ea typeface="SimSun" pitchFamily="2" charset="-122"/>
                    <a:cs typeface="Times New Roman" pitchFamily="18" charset="0"/>
                  </a:endParaRPr>
                </a:p>
              </p:txBody>
            </p:sp>
            <p:sp>
              <p:nvSpPr>
                <p:cNvPr id="19503" name="Text Box 47"/>
                <p:cNvSpPr txBox="1">
                  <a:spLocks noChangeArrowheads="1"/>
                </p:cNvSpPr>
                <p:nvPr/>
              </p:nvSpPr>
              <p:spPr bwMode="auto">
                <a:xfrm>
                  <a:off x="6292" y="5800"/>
                  <a:ext cx="2358" cy="311"/>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Anekdot Kayıtları</a:t>
                  </a:r>
                  <a:endParaRPr lang="tr-TR" sz="1600" b="1">
                    <a:latin typeface="Comic Sans MS" pitchFamily="66" charset="0"/>
                    <a:ea typeface="SimSun" pitchFamily="2" charset="-122"/>
                    <a:cs typeface="Times New Roman" pitchFamily="18" charset="0"/>
                  </a:endParaRPr>
                </a:p>
              </p:txBody>
            </p:sp>
            <p:sp>
              <p:nvSpPr>
                <p:cNvPr id="19504" name="Text Box 48"/>
                <p:cNvSpPr txBox="1">
                  <a:spLocks noChangeArrowheads="1"/>
                </p:cNvSpPr>
                <p:nvPr/>
              </p:nvSpPr>
              <p:spPr bwMode="auto">
                <a:xfrm>
                  <a:off x="6292" y="6174"/>
                  <a:ext cx="2358" cy="311"/>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Akran ve Öz Değerlendirme</a:t>
                  </a:r>
                  <a:endParaRPr lang="tr-TR" sz="1600" b="1">
                    <a:latin typeface="Comic Sans MS" pitchFamily="66" charset="0"/>
                    <a:ea typeface="SimSun" pitchFamily="2" charset="-122"/>
                    <a:cs typeface="Times New Roman" pitchFamily="18" charset="0"/>
                  </a:endParaRPr>
                </a:p>
              </p:txBody>
            </p:sp>
            <p:sp>
              <p:nvSpPr>
                <p:cNvPr id="19505" name="Text Box 49"/>
                <p:cNvSpPr txBox="1">
                  <a:spLocks noChangeArrowheads="1"/>
                </p:cNvSpPr>
                <p:nvPr/>
              </p:nvSpPr>
              <p:spPr bwMode="auto">
                <a:xfrm>
                  <a:off x="6292" y="6549"/>
                  <a:ext cx="2358" cy="310"/>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cs typeface="Times New Roman" pitchFamily="18" charset="0"/>
                    </a:rPr>
                    <a:t>Görüşme (Mülakat)</a:t>
                  </a:r>
                  <a:endParaRPr lang="tr-TR" sz="1600" b="1">
                    <a:latin typeface="Comic Sans MS" pitchFamily="66" charset="0"/>
                    <a:ea typeface="SimSun" pitchFamily="2" charset="-122"/>
                    <a:cs typeface="Times New Roman" pitchFamily="18" charset="0"/>
                  </a:endParaRPr>
                </a:p>
              </p:txBody>
            </p:sp>
            <p:sp>
              <p:nvSpPr>
                <p:cNvPr id="19506" name="Text Box 50"/>
                <p:cNvSpPr txBox="1">
                  <a:spLocks noChangeArrowheads="1"/>
                </p:cNvSpPr>
                <p:nvPr/>
              </p:nvSpPr>
              <p:spPr bwMode="auto">
                <a:xfrm>
                  <a:off x="6292" y="6921"/>
                  <a:ext cx="2358" cy="311"/>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rPr>
                    <a:t>Dereceleme Ölçekleri</a:t>
                  </a:r>
                  <a:endParaRPr lang="tr-TR" sz="1600" b="1">
                    <a:latin typeface="Comic Sans MS" pitchFamily="66" charset="0"/>
                  </a:endParaRPr>
                </a:p>
              </p:txBody>
            </p:sp>
            <p:sp>
              <p:nvSpPr>
                <p:cNvPr id="14355" name="Text Box 51"/>
                <p:cNvSpPr txBox="1">
                  <a:spLocks noChangeArrowheads="1"/>
                </p:cNvSpPr>
                <p:nvPr/>
              </p:nvSpPr>
              <p:spPr bwMode="auto">
                <a:xfrm>
                  <a:off x="8723" y="5176"/>
                  <a:ext cx="437" cy="2431"/>
                </a:xfrm>
                <a:prstGeom prst="rect">
                  <a:avLst/>
                </a:prstGeom>
                <a:solidFill>
                  <a:srgbClr val="FFFFFF"/>
                </a:solidFill>
                <a:ln w="9525" algn="ctr">
                  <a:noFill/>
                  <a:miter lim="800000"/>
                  <a:headEnd/>
                  <a:tailEnd/>
                </a:ln>
              </p:spPr>
              <p:txBody>
                <a:bodyPr lIns="0" tIns="0" rIns="0" bIns="0"/>
                <a:lstStyle/>
                <a:p>
                  <a:pPr algn="ctr"/>
                  <a:r>
                    <a:rPr lang="tr-TR" altLang="zh-CN" sz="1000" b="1">
                      <a:latin typeface="Times New Roman" pitchFamily="18" charset="0"/>
                      <a:cs typeface="Times New Roman" pitchFamily="18" charset="0"/>
                    </a:rPr>
                    <a:t>P</a:t>
                  </a:r>
                </a:p>
                <a:p>
                  <a:pPr algn="ctr"/>
                  <a:r>
                    <a:rPr lang="tr-TR" altLang="zh-CN" sz="1000" b="1">
                      <a:latin typeface="Times New Roman" pitchFamily="18" charset="0"/>
                      <a:cs typeface="Times New Roman" pitchFamily="18" charset="0"/>
                    </a:rPr>
                    <a:t>E</a:t>
                  </a:r>
                </a:p>
                <a:p>
                  <a:pPr algn="ctr"/>
                  <a:r>
                    <a:rPr lang="tr-TR" altLang="zh-CN" sz="1000" b="1">
                      <a:latin typeface="Times New Roman" pitchFamily="18" charset="0"/>
                      <a:cs typeface="Times New Roman" pitchFamily="18" charset="0"/>
                    </a:rPr>
                    <a:t>R</a:t>
                  </a:r>
                </a:p>
                <a:p>
                  <a:pPr algn="ctr"/>
                  <a:r>
                    <a:rPr lang="tr-TR" altLang="zh-CN" sz="1000" b="1">
                      <a:latin typeface="Times New Roman" pitchFamily="18" charset="0"/>
                      <a:cs typeface="Times New Roman" pitchFamily="18" charset="0"/>
                    </a:rPr>
                    <a:t>F</a:t>
                  </a:r>
                </a:p>
                <a:p>
                  <a:pPr algn="ctr"/>
                  <a:r>
                    <a:rPr lang="tr-TR" altLang="zh-CN" sz="1000" b="1">
                      <a:latin typeface="Times New Roman" pitchFamily="18" charset="0"/>
                      <a:cs typeface="Times New Roman" pitchFamily="18" charset="0"/>
                    </a:rPr>
                    <a:t>O</a:t>
                  </a:r>
                </a:p>
                <a:p>
                  <a:pPr algn="ctr"/>
                  <a:r>
                    <a:rPr lang="tr-TR" altLang="zh-CN" sz="1000" b="1">
                      <a:latin typeface="Times New Roman" pitchFamily="18" charset="0"/>
                      <a:cs typeface="Times New Roman" pitchFamily="18" charset="0"/>
                    </a:rPr>
                    <a:t>R</a:t>
                  </a:r>
                </a:p>
                <a:p>
                  <a:pPr algn="ctr"/>
                  <a:r>
                    <a:rPr lang="tr-TR" altLang="zh-CN" sz="1000" b="1">
                      <a:latin typeface="Times New Roman" pitchFamily="18" charset="0"/>
                      <a:cs typeface="Times New Roman" pitchFamily="18" charset="0"/>
                    </a:rPr>
                    <a:t>M</a:t>
                  </a:r>
                </a:p>
                <a:p>
                  <a:pPr algn="ctr"/>
                  <a:r>
                    <a:rPr lang="tr-TR" altLang="zh-CN" sz="1000" b="1">
                      <a:latin typeface="Times New Roman" pitchFamily="18" charset="0"/>
                      <a:cs typeface="Times New Roman" pitchFamily="18" charset="0"/>
                    </a:rPr>
                    <a:t>A</a:t>
                  </a:r>
                </a:p>
                <a:p>
                  <a:pPr algn="ctr"/>
                  <a:r>
                    <a:rPr lang="tr-TR" altLang="zh-CN" sz="1000" b="1">
                      <a:latin typeface="Times New Roman" pitchFamily="18" charset="0"/>
                      <a:cs typeface="Times New Roman" pitchFamily="18" charset="0"/>
                    </a:rPr>
                    <a:t>N</a:t>
                  </a:r>
                </a:p>
                <a:p>
                  <a:pPr algn="ctr"/>
                  <a:r>
                    <a:rPr lang="tr-TR" altLang="zh-CN" sz="1000" b="1">
                      <a:latin typeface="Times New Roman" pitchFamily="18" charset="0"/>
                      <a:cs typeface="Times New Roman" pitchFamily="18" charset="0"/>
                    </a:rPr>
                    <a:t>S</a:t>
                  </a:r>
                </a:p>
                <a:p>
                  <a:pPr algn="ctr"/>
                  <a:endParaRPr lang="tr-TR" altLang="zh-CN" sz="1000" b="1">
                    <a:latin typeface="Times New Roman" pitchFamily="18" charset="0"/>
                    <a:cs typeface="Times New Roman" pitchFamily="18" charset="0"/>
                  </a:endParaRPr>
                </a:p>
                <a:p>
                  <a:pPr algn="ctr"/>
                  <a:r>
                    <a:rPr lang="tr-TR" altLang="zh-CN" sz="1000" b="1">
                      <a:latin typeface="Times New Roman" pitchFamily="18" charset="0"/>
                      <a:cs typeface="Times New Roman" pitchFamily="18" charset="0"/>
                    </a:rPr>
                    <a:t>D</a:t>
                  </a:r>
                </a:p>
                <a:p>
                  <a:pPr algn="ctr"/>
                  <a:r>
                    <a:rPr lang="tr-TR" altLang="zh-CN" sz="1000" b="1">
                      <a:latin typeface="Times New Roman" pitchFamily="18" charset="0"/>
                      <a:cs typeface="Times New Roman" pitchFamily="18" charset="0"/>
                    </a:rPr>
                    <a:t>E</a:t>
                  </a:r>
                </a:p>
                <a:p>
                  <a:pPr algn="ctr"/>
                  <a:r>
                    <a:rPr lang="tr-TR" altLang="zh-CN" sz="1000" b="1">
                      <a:latin typeface="Times New Roman" pitchFamily="18" charset="0"/>
                      <a:cs typeface="Times New Roman" pitchFamily="18" charset="0"/>
                    </a:rPr>
                    <a:t>Ğ</a:t>
                  </a:r>
                </a:p>
                <a:p>
                  <a:pPr algn="ctr"/>
                  <a:r>
                    <a:rPr lang="tr-TR" altLang="zh-CN" sz="1000" b="1">
                      <a:latin typeface="Times New Roman" pitchFamily="18" charset="0"/>
                      <a:cs typeface="Times New Roman" pitchFamily="18" charset="0"/>
                    </a:rPr>
                    <a:t>E</a:t>
                  </a:r>
                </a:p>
                <a:p>
                  <a:pPr algn="ctr"/>
                  <a:r>
                    <a:rPr lang="tr-TR" altLang="zh-CN" sz="1000" b="1">
                      <a:latin typeface="Times New Roman" pitchFamily="18" charset="0"/>
                      <a:cs typeface="Times New Roman" pitchFamily="18" charset="0"/>
                    </a:rPr>
                    <a:t>R</a:t>
                  </a:r>
                </a:p>
                <a:p>
                  <a:pPr algn="ctr"/>
                  <a:r>
                    <a:rPr lang="tr-TR" altLang="zh-CN" sz="1000" b="1">
                      <a:latin typeface="Times New Roman" pitchFamily="18" charset="0"/>
                      <a:cs typeface="Times New Roman" pitchFamily="18" charset="0"/>
                    </a:rPr>
                    <a:t>L</a:t>
                  </a:r>
                </a:p>
                <a:p>
                  <a:pPr algn="ctr"/>
                  <a:r>
                    <a:rPr lang="tr-TR" altLang="zh-CN" sz="1000" b="1">
                      <a:latin typeface="Times New Roman" pitchFamily="18" charset="0"/>
                      <a:cs typeface="Times New Roman" pitchFamily="18" charset="0"/>
                    </a:rPr>
                    <a:t>E</a:t>
                  </a:r>
                </a:p>
                <a:p>
                  <a:pPr algn="ctr"/>
                  <a:r>
                    <a:rPr lang="tr-TR" altLang="zh-CN" sz="1000" b="1">
                      <a:latin typeface="Times New Roman" pitchFamily="18" charset="0"/>
                      <a:cs typeface="Times New Roman" pitchFamily="18" charset="0"/>
                    </a:rPr>
                    <a:t>N</a:t>
                  </a:r>
                </a:p>
                <a:p>
                  <a:pPr algn="ctr"/>
                  <a:r>
                    <a:rPr lang="tr-TR" altLang="zh-CN" sz="1000" b="1">
                      <a:latin typeface="Times New Roman" pitchFamily="18" charset="0"/>
                      <a:cs typeface="Times New Roman" pitchFamily="18" charset="0"/>
                    </a:rPr>
                    <a:t>D</a:t>
                  </a:r>
                </a:p>
                <a:p>
                  <a:pPr algn="ctr"/>
                  <a:r>
                    <a:rPr lang="tr-TR" altLang="zh-CN" sz="1000" b="1">
                      <a:latin typeface="Times New Roman" pitchFamily="18" charset="0"/>
                      <a:cs typeface="Times New Roman" pitchFamily="18" charset="0"/>
                    </a:rPr>
                    <a:t>İ</a:t>
                  </a:r>
                </a:p>
                <a:p>
                  <a:pPr algn="ctr"/>
                  <a:r>
                    <a:rPr lang="tr-TR" altLang="zh-CN" sz="1000" b="1">
                      <a:latin typeface="Times New Roman" pitchFamily="18" charset="0"/>
                      <a:cs typeface="Times New Roman" pitchFamily="18" charset="0"/>
                    </a:rPr>
                    <a:t>R</a:t>
                  </a:r>
                </a:p>
                <a:p>
                  <a:pPr algn="ctr"/>
                  <a:r>
                    <a:rPr lang="tr-TR" altLang="zh-CN" sz="1000" b="1">
                      <a:latin typeface="Times New Roman" pitchFamily="18" charset="0"/>
                      <a:cs typeface="Times New Roman" pitchFamily="18" charset="0"/>
                    </a:rPr>
                    <a:t>M</a:t>
                  </a:r>
                </a:p>
                <a:p>
                  <a:pPr algn="ctr"/>
                  <a:r>
                    <a:rPr lang="tr-TR" altLang="zh-CN" sz="1000" b="1">
                      <a:latin typeface="Times New Roman" pitchFamily="18" charset="0"/>
                      <a:cs typeface="Times New Roman" pitchFamily="18" charset="0"/>
                    </a:rPr>
                    <a:t>E</a:t>
                  </a:r>
                </a:p>
                <a:p>
                  <a:pPr algn="ctr"/>
                  <a:r>
                    <a:rPr lang="tr-TR" altLang="zh-CN" sz="1000" b="1">
                      <a:latin typeface="Times New Roman" pitchFamily="18" charset="0"/>
                      <a:cs typeface="Times New Roman" pitchFamily="18" charset="0"/>
                    </a:rPr>
                    <a:t> </a:t>
                  </a:r>
                  <a:endParaRPr lang="tr-TR" sz="1000">
                    <a:latin typeface="Comic Sans MS" pitchFamily="66" charset="0"/>
                    <a:ea typeface="SimSun" pitchFamily="2" charset="-122"/>
                    <a:cs typeface="Times New Roman" pitchFamily="18" charset="0"/>
                  </a:endParaRPr>
                </a:p>
              </p:txBody>
            </p:sp>
            <p:sp>
              <p:nvSpPr>
                <p:cNvPr id="14356" name="Line 52"/>
                <p:cNvSpPr>
                  <a:spLocks noChangeShapeType="1"/>
                </p:cNvSpPr>
                <p:nvPr/>
              </p:nvSpPr>
              <p:spPr bwMode="auto">
                <a:xfrm>
                  <a:off x="8910" y="7663"/>
                  <a:ext cx="0" cy="505"/>
                </a:xfrm>
                <a:prstGeom prst="line">
                  <a:avLst/>
                </a:prstGeom>
                <a:noFill/>
                <a:ln w="12700">
                  <a:solidFill>
                    <a:srgbClr val="000000"/>
                  </a:solidFill>
                  <a:round/>
                  <a:headEnd/>
                  <a:tailEnd/>
                </a:ln>
              </p:spPr>
              <p:txBody>
                <a:bodyPr/>
                <a:lstStyle/>
                <a:p>
                  <a:endParaRPr lang="tr-TR"/>
                </a:p>
              </p:txBody>
            </p:sp>
            <p:sp>
              <p:nvSpPr>
                <p:cNvPr id="19509" name="Text Box 53"/>
                <p:cNvSpPr txBox="1">
                  <a:spLocks noChangeArrowheads="1"/>
                </p:cNvSpPr>
                <p:nvPr/>
              </p:nvSpPr>
              <p:spPr bwMode="auto">
                <a:xfrm>
                  <a:off x="6295" y="7295"/>
                  <a:ext cx="2358" cy="313"/>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rPr>
                    <a:t>Sözlü Sunum</a:t>
                  </a:r>
                  <a:endParaRPr lang="tr-TR" sz="1600" b="1">
                    <a:latin typeface="Comic Sans MS" pitchFamily="66" charset="0"/>
                  </a:endParaRPr>
                </a:p>
              </p:txBody>
            </p:sp>
            <p:sp>
              <p:nvSpPr>
                <p:cNvPr id="19510" name="Text Box 54"/>
                <p:cNvSpPr txBox="1">
                  <a:spLocks noChangeArrowheads="1"/>
                </p:cNvSpPr>
                <p:nvPr/>
              </p:nvSpPr>
              <p:spPr bwMode="auto">
                <a:xfrm>
                  <a:off x="6295" y="7669"/>
                  <a:ext cx="2358" cy="314"/>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rPr>
                    <a:t>Sergileme</a:t>
                  </a:r>
                  <a:endParaRPr lang="tr-TR" sz="1600" b="1">
                    <a:latin typeface="Comic Sans MS" pitchFamily="66" charset="0"/>
                  </a:endParaRPr>
                </a:p>
              </p:txBody>
            </p:sp>
            <p:sp>
              <p:nvSpPr>
                <p:cNvPr id="19511" name="Text Box 55"/>
                <p:cNvSpPr txBox="1">
                  <a:spLocks noChangeArrowheads="1"/>
                </p:cNvSpPr>
                <p:nvPr/>
              </p:nvSpPr>
              <p:spPr bwMode="auto">
                <a:xfrm>
                  <a:off x="6292" y="8044"/>
                  <a:ext cx="2358" cy="311"/>
                </a:xfrm>
                <a:prstGeom prst="rect">
                  <a:avLst/>
                </a:prstGeom>
                <a:solidFill>
                  <a:srgbClr val="FFFFFF"/>
                </a:solidFill>
                <a:ln w="9525" algn="ctr">
                  <a:solidFill>
                    <a:srgbClr val="000000"/>
                  </a:solidFill>
                  <a:miter lim="800000"/>
                  <a:headEnd/>
                  <a:tailEnd/>
                </a:ln>
                <a:effectLst>
                  <a:outerShdw dist="35921" dir="2700000" algn="ctr" rotWithShape="0">
                    <a:srgbClr val="808080"/>
                  </a:outerShdw>
                </a:effectLst>
              </p:spPr>
              <p:txBody>
                <a:bodyPr lIns="18000" tIns="10800" rIns="18000" bIns="10800"/>
                <a:lstStyle/>
                <a:p>
                  <a:pPr algn="ctr">
                    <a:defRPr/>
                  </a:pPr>
                  <a:r>
                    <a:rPr lang="tr-TR" altLang="zh-CN" sz="1600" b="1">
                      <a:latin typeface="Times New Roman" pitchFamily="18" charset="0"/>
                    </a:rPr>
                    <a:t>Gözlemler</a:t>
                  </a:r>
                  <a:endParaRPr lang="tr-TR" sz="1600" b="1">
                    <a:latin typeface="Comic Sans MS" pitchFamily="66" charset="0"/>
                  </a:endParaRPr>
                </a:p>
              </p:txBody>
            </p:sp>
            <p:sp>
              <p:nvSpPr>
                <p:cNvPr id="14360" name="Line 56"/>
                <p:cNvSpPr>
                  <a:spLocks noChangeShapeType="1"/>
                </p:cNvSpPr>
                <p:nvPr/>
              </p:nvSpPr>
              <p:spPr bwMode="auto">
                <a:xfrm flipH="1">
                  <a:off x="8723" y="8168"/>
                  <a:ext cx="187" cy="0"/>
                </a:xfrm>
                <a:prstGeom prst="line">
                  <a:avLst/>
                </a:prstGeom>
                <a:noFill/>
                <a:ln w="12700">
                  <a:solidFill>
                    <a:srgbClr val="000000"/>
                  </a:solidFill>
                  <a:round/>
                  <a:headEnd/>
                  <a:tailEnd/>
                </a:ln>
              </p:spPr>
              <p:txBody>
                <a:bodyPr/>
                <a:lstStyle/>
                <a:p>
                  <a:endParaRPr lang="tr-TR"/>
                </a:p>
              </p:txBody>
            </p:sp>
          </p:gr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FD3359A2-661C-4C35-8AA8-5F054A0DDEF7}" type="slidenum">
              <a:rPr lang="tr-TR"/>
              <a:pPr>
                <a:defRPr/>
              </a:pPr>
              <a:t>4</a:t>
            </a:fld>
            <a:endParaRPr lang="tr-TR"/>
          </a:p>
        </p:txBody>
      </p:sp>
      <p:sp>
        <p:nvSpPr>
          <p:cNvPr id="17411" name="Rectangle 2"/>
          <p:cNvSpPr>
            <a:spLocks noGrp="1" noChangeArrowheads="1"/>
          </p:cNvSpPr>
          <p:nvPr>
            <p:ph type="title"/>
          </p:nvPr>
        </p:nvSpPr>
        <p:spPr/>
        <p:txBody>
          <a:bodyPr/>
          <a:lstStyle/>
          <a:p>
            <a:pPr eaLnBrk="1" hangingPunct="1"/>
            <a:r>
              <a:rPr lang="tr-TR" smtClean="0"/>
              <a:t>Niçin Alternatif Ölçme Değerlendirme? </a:t>
            </a:r>
          </a:p>
        </p:txBody>
      </p:sp>
      <p:sp>
        <p:nvSpPr>
          <p:cNvPr id="2" name="Rectangle 3"/>
          <p:cNvSpPr>
            <a:spLocks noGrp="1" noChangeArrowheads="1"/>
          </p:cNvSpPr>
          <p:nvPr>
            <p:ph type="body" idx="1"/>
          </p:nvPr>
        </p:nvSpPr>
        <p:spPr/>
        <p:txBody>
          <a:bodyPr/>
          <a:lstStyle/>
          <a:p>
            <a:pPr marL="419100" indent="-419100" eaLnBrk="1" hangingPunct="1">
              <a:lnSpc>
                <a:spcPct val="90000"/>
              </a:lnSpc>
              <a:buFont typeface="Wingdings 2" pitchFamily="18" charset="2"/>
              <a:buChar char=""/>
            </a:pPr>
            <a:r>
              <a:rPr lang="tr-TR" sz="2400" smtClean="0"/>
              <a:t>Daha derin ve anlamlı bilgiyi ölçmesi</a:t>
            </a:r>
          </a:p>
          <a:p>
            <a:pPr marL="419100" indent="-419100" eaLnBrk="1" hangingPunct="1">
              <a:lnSpc>
                <a:spcPct val="90000"/>
              </a:lnSpc>
              <a:buFont typeface="Wingdings 2" pitchFamily="18" charset="2"/>
              <a:buChar char=""/>
            </a:pPr>
            <a:r>
              <a:rPr lang="tr-TR" sz="2400" smtClean="0"/>
              <a:t>Öğrenme ürünü kadar öğrenme sürecine odaklanması,</a:t>
            </a:r>
          </a:p>
          <a:p>
            <a:pPr marL="419100" indent="-419100" eaLnBrk="1" hangingPunct="1">
              <a:lnSpc>
                <a:spcPct val="90000"/>
              </a:lnSpc>
              <a:buFont typeface="Wingdings 2" pitchFamily="18" charset="2"/>
              <a:buChar char=""/>
            </a:pPr>
            <a:r>
              <a:rPr lang="tr-TR" sz="2400" smtClean="0"/>
              <a:t>Öğrenmeyi motive etmesi,</a:t>
            </a:r>
          </a:p>
          <a:p>
            <a:pPr marL="419100" indent="-419100" eaLnBrk="1" hangingPunct="1">
              <a:lnSpc>
                <a:spcPct val="90000"/>
              </a:lnSpc>
              <a:buFont typeface="Wingdings 2" pitchFamily="18" charset="2"/>
              <a:buChar char=""/>
            </a:pPr>
            <a:r>
              <a:rPr lang="tr-TR" sz="2400" smtClean="0"/>
              <a:t>Farklı yaklaşım ve materyallerin denenmesi ve değerlendirilmesi, problem çözme ve bilimsel süreç becerilerinin kullanılması ve geliştirilmesine olanak vermesi,</a:t>
            </a:r>
          </a:p>
          <a:p>
            <a:pPr marL="419100" indent="-419100" eaLnBrk="1" hangingPunct="1">
              <a:lnSpc>
                <a:spcPct val="90000"/>
              </a:lnSpc>
              <a:buFont typeface="Wingdings 2" pitchFamily="18" charset="2"/>
              <a:buChar char=""/>
            </a:pPr>
            <a:r>
              <a:rPr lang="tr-TR" sz="2400" smtClean="0"/>
              <a:t>Bilişsel, duyuşsal ve psikomotor boyutlarındaki gelişimlerin üçünü birden yoklama özelliğine sahip olması,</a:t>
            </a:r>
          </a:p>
          <a:p>
            <a:pPr marL="419100" indent="-419100" eaLnBrk="1" hangingPunct="1">
              <a:lnSpc>
                <a:spcPct val="90000"/>
              </a:lnSpc>
              <a:buFont typeface="Wingdings 2" pitchFamily="18" charset="2"/>
              <a:buChar char=""/>
            </a:pPr>
            <a:r>
              <a:rPr lang="tr-TR" sz="2400" smtClean="0"/>
              <a:t>Alternatif değerlendirmelerde, üst düzey düşünme (analiz, sentez ve değerlendirme), problem çözme becerisi geliştirme ve gerçek dünyadaki sorunlarla ilgilenmeye yönlendirmesi vb. açısından önemlidir.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D7749A4D-C2B5-4283-A24C-DB21D7BD0781}" type="slidenum">
              <a:rPr lang="tr-TR"/>
              <a:pPr>
                <a:defRPr/>
              </a:pPr>
              <a:t>5</a:t>
            </a:fld>
            <a:endParaRPr lang="tr-TR"/>
          </a:p>
        </p:txBody>
      </p:sp>
      <p:sp>
        <p:nvSpPr>
          <p:cNvPr id="17410" name="Rectangle 2"/>
          <p:cNvSpPr>
            <a:spLocks noGrp="1" noChangeArrowheads="1"/>
          </p:cNvSpPr>
          <p:nvPr>
            <p:ph type="body" idx="1"/>
          </p:nvPr>
        </p:nvSpPr>
        <p:spPr/>
        <p:txBody>
          <a:bodyPr/>
          <a:lstStyle/>
          <a:p>
            <a:pPr eaLnBrk="1" hangingPunct="1">
              <a:lnSpc>
                <a:spcPct val="90000"/>
              </a:lnSpc>
              <a:buSzPct val="75000"/>
              <a:buFont typeface="Wingdings" pitchFamily="2" charset="2"/>
              <a:buChar char="l"/>
            </a:pPr>
            <a:r>
              <a:rPr lang="tr-TR" sz="2200" smtClean="0"/>
              <a:t>Yapılandırıcı anlayış, öğrenci merkezli öğrenme ve öğretme stratejilerini vurgulamaktadır. Öğrencilerin bireysel farklılıklarını dikkate alır ve öğrencilerin yeni aldığı bilgileri, sahip oldukları bilgilere ekleyerek  kendilerine özgü biçimde yapılandırdığını öne sürer.</a:t>
            </a:r>
          </a:p>
          <a:p>
            <a:pPr eaLnBrk="1" hangingPunct="1">
              <a:lnSpc>
                <a:spcPct val="90000"/>
              </a:lnSpc>
              <a:buSzPct val="75000"/>
              <a:buFont typeface="Wingdings" pitchFamily="2" charset="2"/>
              <a:buChar char="l"/>
            </a:pPr>
            <a:r>
              <a:rPr lang="tr-TR" sz="2200" smtClean="0"/>
              <a:t>Yapılandırıcı anlayışa göre öğrencilere çoklu ölçme değerlendirme fırsatları sunulmalıdır. Ölçme değerlendirme için kullanılacak olan soru tipleri çeşitlendirilmeli, geleneksel ölçme değerlendirme metotlarının yanı sıra alternatif ölçme değerlendirme metotları da kullanılmalıdır.</a:t>
            </a:r>
          </a:p>
          <a:p>
            <a:pPr eaLnBrk="1" hangingPunct="1">
              <a:lnSpc>
                <a:spcPct val="90000"/>
              </a:lnSpc>
              <a:buSzPct val="75000"/>
              <a:buFont typeface="Wingdings" pitchFamily="2" charset="2"/>
              <a:buChar char="l"/>
            </a:pPr>
            <a:r>
              <a:rPr lang="tr-TR" sz="2200" smtClean="0"/>
              <a:t>Alternatif ölçme değerlendirme metotları, öğrenciyi merkeze alan, sadece öğrenme ürününü değil öğrenme sürecini de değerlendiren metotlardır. Bu metotlar, öğrenciler ve öğretmenler açısından daha verimli olmasına karşın geleneksel metotlardan daha fazla zaman harcamayı gerektirir.</a:t>
            </a:r>
            <a:endParaRPr lang="en-US" sz="2200" smtClean="0"/>
          </a:p>
        </p:txBody>
      </p:sp>
      <p:sp>
        <p:nvSpPr>
          <p:cNvPr id="18436" name="Rectangle 2"/>
          <p:cNvSpPr>
            <a:spLocks noGrp="1" noChangeArrowheads="1"/>
          </p:cNvSpPr>
          <p:nvPr>
            <p:ph type="title" idx="4294967295"/>
          </p:nvPr>
        </p:nvSpPr>
        <p:spPr>
          <a:noFill/>
        </p:spPr>
        <p:txBody>
          <a:bodyPr/>
          <a:lstStyle/>
          <a:p>
            <a:pPr eaLnBrk="1" hangingPunct="1"/>
            <a:r>
              <a:rPr lang="tr-TR" smtClean="0"/>
              <a:t>Niçin Alternatif Ölçme Değerlendirme?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2000"/>
                                        <p:tgtEl>
                                          <p:spTgt spid="17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fade">
                                      <p:cBhvr>
                                        <p:cTn id="12" dur="2000"/>
                                        <p:tgtEl>
                                          <p:spTgt spid="17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Effect transition="in" filter="fade">
                                      <p:cBhvr>
                                        <p:cTn id="17" dur="2000"/>
                                        <p:tgtEl>
                                          <p:spTgt spid="17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24C83C15-2FB4-48EE-ABF4-76173521F57D}" type="slidenum">
              <a:rPr lang="tr-TR"/>
              <a:pPr>
                <a:defRPr/>
              </a:pPr>
              <a:t>6</a:t>
            </a:fld>
            <a:endParaRPr lang="tr-TR"/>
          </a:p>
        </p:txBody>
      </p:sp>
      <p:sp>
        <p:nvSpPr>
          <p:cNvPr id="19459" name="Rectangle 4"/>
          <p:cNvSpPr>
            <a:spLocks noGrp="1"/>
          </p:cNvSpPr>
          <p:nvPr>
            <p:ph type="title"/>
          </p:nvPr>
        </p:nvSpPr>
        <p:spPr/>
        <p:txBody>
          <a:bodyPr/>
          <a:lstStyle/>
          <a:p>
            <a:pPr eaLnBrk="1" hangingPunct="1"/>
            <a:r>
              <a:rPr lang="tr-TR" sz="3200" smtClean="0"/>
              <a:t>Yeni öğretim programları ve alternatif ölçme-değerlendirme</a:t>
            </a:r>
          </a:p>
        </p:txBody>
      </p:sp>
      <p:sp>
        <p:nvSpPr>
          <p:cNvPr id="131074" name="Rectangle 2"/>
          <p:cNvSpPr>
            <a:spLocks noGrp="1" noChangeArrowheads="1"/>
          </p:cNvSpPr>
          <p:nvPr>
            <p:ph type="body" idx="1"/>
          </p:nvPr>
        </p:nvSpPr>
        <p:spPr>
          <a:noFill/>
        </p:spPr>
        <p:txBody>
          <a:bodyPr/>
          <a:lstStyle/>
          <a:p>
            <a:pPr eaLnBrk="1" hangingPunct="1"/>
            <a:r>
              <a:rPr lang="en-US" sz="2800" smtClean="0"/>
              <a:t>Yeni </a:t>
            </a:r>
            <a:r>
              <a:rPr lang="tr-TR" sz="2800" smtClean="0"/>
              <a:t>öğ</a:t>
            </a:r>
            <a:r>
              <a:rPr lang="en-US" sz="2800" smtClean="0"/>
              <a:t>retim p</a:t>
            </a:r>
            <a:r>
              <a:rPr lang="tr-TR" sz="2800" smtClean="0"/>
              <a:t>rogram</a:t>
            </a:r>
            <a:r>
              <a:rPr lang="en-US" sz="2800" smtClean="0"/>
              <a:t>lar</a:t>
            </a:r>
            <a:r>
              <a:rPr lang="tr-TR" sz="2800" smtClean="0"/>
              <a:t>ı yapılandırıcı anlayışı temel almıştır. </a:t>
            </a:r>
          </a:p>
          <a:p>
            <a:pPr eaLnBrk="1" hangingPunct="1"/>
            <a:r>
              <a:rPr lang="tr-TR" sz="2800" smtClean="0"/>
              <a:t>Yapılandırıcı anlayış, öğrenci merkezli öğrenme ve öğretme stratejilerini vurgulamaktadır. </a:t>
            </a:r>
          </a:p>
          <a:p>
            <a:pPr eaLnBrk="1" hangingPunct="1"/>
            <a:r>
              <a:rPr lang="tr-TR" sz="2800" smtClean="0"/>
              <a:t>Öğrencilerin </a:t>
            </a:r>
            <a:r>
              <a:rPr lang="tr-TR" sz="2800" smtClean="0">
                <a:solidFill>
                  <a:srgbClr val="CC3300"/>
                </a:solidFill>
              </a:rPr>
              <a:t>bireysel</a:t>
            </a:r>
            <a:r>
              <a:rPr lang="tr-TR" sz="2800" smtClean="0"/>
              <a:t> </a:t>
            </a:r>
            <a:r>
              <a:rPr lang="tr-TR" sz="2800" smtClean="0">
                <a:solidFill>
                  <a:srgbClr val="CC3300"/>
                </a:solidFill>
              </a:rPr>
              <a:t>farklılıklarını</a:t>
            </a:r>
            <a:r>
              <a:rPr lang="tr-TR" sz="2800" smtClean="0"/>
              <a:t> dikkate alır ve öğrencilerin yeni aldığı bilgileri, sahip oldukları bilgilere ekleyerek  </a:t>
            </a:r>
            <a:r>
              <a:rPr lang="tr-TR" sz="2800" smtClean="0">
                <a:solidFill>
                  <a:srgbClr val="CC3300"/>
                </a:solidFill>
              </a:rPr>
              <a:t>kendilerine özgü</a:t>
            </a:r>
            <a:r>
              <a:rPr lang="tr-TR" sz="2800" smtClean="0"/>
              <a:t> biçimde </a:t>
            </a:r>
            <a:r>
              <a:rPr lang="tr-TR" sz="2800" smtClean="0">
                <a:solidFill>
                  <a:srgbClr val="CC3300"/>
                </a:solidFill>
              </a:rPr>
              <a:t>yapılandırdığını</a:t>
            </a:r>
            <a:r>
              <a:rPr lang="tr-TR" sz="2800" smtClean="0"/>
              <a:t> öne sürer.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1074">
                                            <p:txEl>
                                              <p:pRg st="0" end="0"/>
                                            </p:txEl>
                                          </p:spTgt>
                                        </p:tgtEl>
                                        <p:attrNameLst>
                                          <p:attrName>style.visibility</p:attrName>
                                        </p:attrNameLst>
                                      </p:cBhvr>
                                      <p:to>
                                        <p:strVal val="visible"/>
                                      </p:to>
                                    </p:set>
                                    <p:animEffect transition="in" filter="fade">
                                      <p:cBhvr>
                                        <p:cTn id="7" dur="2000"/>
                                        <p:tgtEl>
                                          <p:spTgt spid="1310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1074">
                                            <p:txEl>
                                              <p:pRg st="1" end="1"/>
                                            </p:txEl>
                                          </p:spTgt>
                                        </p:tgtEl>
                                        <p:attrNameLst>
                                          <p:attrName>style.visibility</p:attrName>
                                        </p:attrNameLst>
                                      </p:cBhvr>
                                      <p:to>
                                        <p:strVal val="visible"/>
                                      </p:to>
                                    </p:set>
                                    <p:animEffect transition="in" filter="fade">
                                      <p:cBhvr>
                                        <p:cTn id="12" dur="2000"/>
                                        <p:tgtEl>
                                          <p:spTgt spid="1310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1074">
                                            <p:txEl>
                                              <p:pRg st="2" end="2"/>
                                            </p:txEl>
                                          </p:spTgt>
                                        </p:tgtEl>
                                        <p:attrNameLst>
                                          <p:attrName>style.visibility</p:attrName>
                                        </p:attrNameLst>
                                      </p:cBhvr>
                                      <p:to>
                                        <p:strVal val="visible"/>
                                      </p:to>
                                    </p:set>
                                    <p:animEffect transition="in" filter="fade">
                                      <p:cBhvr>
                                        <p:cTn id="17" dur="2000"/>
                                        <p:tgtEl>
                                          <p:spTgt spid="1310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3741375C-611E-4B20-9528-60BFCD192A83}" type="slidenum">
              <a:rPr lang="tr-TR"/>
              <a:pPr>
                <a:defRPr/>
              </a:pPr>
              <a:t>7</a:t>
            </a:fld>
            <a:endParaRPr lang="tr-TR"/>
          </a:p>
        </p:txBody>
      </p:sp>
      <p:sp>
        <p:nvSpPr>
          <p:cNvPr id="20483" name="Rectangle 2"/>
          <p:cNvSpPr>
            <a:spLocks noGrp="1"/>
          </p:cNvSpPr>
          <p:nvPr>
            <p:ph type="title"/>
          </p:nvPr>
        </p:nvSpPr>
        <p:spPr/>
        <p:txBody>
          <a:bodyPr/>
          <a:lstStyle/>
          <a:p>
            <a:pPr eaLnBrk="1" hangingPunct="1"/>
            <a:r>
              <a:rPr lang="tr-TR" sz="3200" smtClean="0"/>
              <a:t>Yeni öğretim programları ve alternatif ölçme-değerlendirme</a:t>
            </a:r>
          </a:p>
        </p:txBody>
      </p:sp>
      <p:sp>
        <p:nvSpPr>
          <p:cNvPr id="133123" name="Rectangle 3"/>
          <p:cNvSpPr>
            <a:spLocks noGrp="1"/>
          </p:cNvSpPr>
          <p:nvPr>
            <p:ph type="body" idx="1"/>
          </p:nvPr>
        </p:nvSpPr>
        <p:spPr/>
        <p:txBody>
          <a:bodyPr/>
          <a:lstStyle/>
          <a:p>
            <a:pPr eaLnBrk="1" hangingPunct="1"/>
            <a:r>
              <a:rPr lang="tr-TR" sz="2800" smtClean="0"/>
              <a:t>Yapılandırıcı anlayışa göre öğrencilere </a:t>
            </a:r>
            <a:r>
              <a:rPr lang="tr-TR" sz="2800" smtClean="0">
                <a:solidFill>
                  <a:srgbClr val="CC3300"/>
                </a:solidFill>
              </a:rPr>
              <a:t>çoklu ölçme-değerlendirme</a:t>
            </a:r>
            <a:r>
              <a:rPr lang="tr-TR" sz="2800" smtClean="0"/>
              <a:t> fırsatları sunulmalıdır. </a:t>
            </a:r>
          </a:p>
          <a:p>
            <a:pPr eaLnBrk="1" hangingPunct="1"/>
            <a:r>
              <a:rPr lang="tr-TR" sz="2800" smtClean="0"/>
              <a:t>Ölçme değerlendirme için kullanılacak olan soru tipleri çeşitlendirilmeli, geleneksel ölçme değerlendirme metotlarının yanı sıra </a:t>
            </a:r>
            <a:r>
              <a:rPr lang="tr-TR" sz="2800" smtClean="0">
                <a:solidFill>
                  <a:srgbClr val="CC3300"/>
                </a:solidFill>
              </a:rPr>
              <a:t>alternatif ölçme-değerlendirme</a:t>
            </a:r>
            <a:r>
              <a:rPr lang="tr-TR" sz="2800" smtClean="0"/>
              <a:t> metotları da kullanılmalıdır.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fade">
                                      <p:cBhvr>
                                        <p:cTn id="7" dur="2000"/>
                                        <p:tgtEl>
                                          <p:spTgt spid="133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fade">
                                      <p:cBhvr>
                                        <p:cTn id="12" dur="2000"/>
                                        <p:tgtEl>
                                          <p:spTgt spid="133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DE2129AD-4E7F-49E5-BB57-72D4EBB33BB1}" type="slidenum">
              <a:rPr lang="tr-TR"/>
              <a:pPr>
                <a:defRPr/>
              </a:pPr>
              <a:t>8</a:t>
            </a:fld>
            <a:endParaRPr lang="tr-TR"/>
          </a:p>
        </p:txBody>
      </p:sp>
      <p:sp>
        <p:nvSpPr>
          <p:cNvPr id="21507" name="Rectangle 2"/>
          <p:cNvSpPr>
            <a:spLocks noGrp="1"/>
          </p:cNvSpPr>
          <p:nvPr>
            <p:ph type="title"/>
          </p:nvPr>
        </p:nvSpPr>
        <p:spPr/>
        <p:txBody>
          <a:bodyPr/>
          <a:lstStyle/>
          <a:p>
            <a:pPr eaLnBrk="1" hangingPunct="1"/>
            <a:r>
              <a:rPr lang="tr-TR" sz="3200" smtClean="0"/>
              <a:t>Yeni öğretim programları ve alternatif ölçme-değerlendirme</a:t>
            </a:r>
          </a:p>
        </p:txBody>
      </p:sp>
      <p:sp>
        <p:nvSpPr>
          <p:cNvPr id="134147" name="Rectangle 3"/>
          <p:cNvSpPr>
            <a:spLocks noGrp="1"/>
          </p:cNvSpPr>
          <p:nvPr>
            <p:ph type="body" idx="1"/>
          </p:nvPr>
        </p:nvSpPr>
        <p:spPr/>
        <p:txBody>
          <a:bodyPr/>
          <a:lstStyle/>
          <a:p>
            <a:pPr eaLnBrk="1" hangingPunct="1"/>
            <a:r>
              <a:rPr lang="tr-TR" sz="2800" smtClean="0"/>
              <a:t>Alternatif ölçme değerlendirme metotları, </a:t>
            </a:r>
            <a:r>
              <a:rPr lang="tr-TR" sz="2800" smtClean="0">
                <a:solidFill>
                  <a:srgbClr val="CC3300"/>
                </a:solidFill>
              </a:rPr>
              <a:t>öğrenciyi merkeze alan</a:t>
            </a:r>
            <a:r>
              <a:rPr lang="tr-TR" sz="2800" smtClean="0"/>
              <a:t>, sadece öğrenme ürününü değil öğrenme </a:t>
            </a:r>
            <a:r>
              <a:rPr lang="tr-TR" sz="2800" smtClean="0">
                <a:solidFill>
                  <a:srgbClr val="CC3300"/>
                </a:solidFill>
              </a:rPr>
              <a:t>sürecini</a:t>
            </a:r>
            <a:r>
              <a:rPr lang="tr-TR" sz="2800" smtClean="0"/>
              <a:t> de değerlendiren metotlardır. </a:t>
            </a:r>
          </a:p>
          <a:p>
            <a:pPr eaLnBrk="1" hangingPunct="1"/>
            <a:r>
              <a:rPr lang="tr-TR" sz="2800" smtClean="0"/>
              <a:t>Bu metotlar, öğrenciler ve öğretmenler açısından daha verimli olmasına karşın geleneksel metotlardan </a:t>
            </a:r>
            <a:r>
              <a:rPr lang="tr-TR" sz="2800" smtClean="0">
                <a:solidFill>
                  <a:srgbClr val="CC3300"/>
                </a:solidFill>
              </a:rPr>
              <a:t>daha fazla zaman</a:t>
            </a:r>
            <a:r>
              <a:rPr lang="tr-TR" sz="2800" smtClean="0"/>
              <a:t> harcamayı gerektirir.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fade">
                                      <p:cBhvr>
                                        <p:cTn id="7" dur="2000"/>
                                        <p:tgtEl>
                                          <p:spTgt spid="134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fade">
                                      <p:cBhvr>
                                        <p:cTn id="12" dur="2000"/>
                                        <p:tgtEl>
                                          <p:spTgt spid="134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7 Slayt Numarası Yer Tutucusu"/>
          <p:cNvSpPr>
            <a:spLocks noGrp="1"/>
          </p:cNvSpPr>
          <p:nvPr>
            <p:ph type="sldNum" sz="quarter" idx="12"/>
          </p:nvPr>
        </p:nvSpPr>
        <p:spPr/>
        <p:txBody>
          <a:bodyPr/>
          <a:lstStyle/>
          <a:p>
            <a:pPr>
              <a:defRPr/>
            </a:pPr>
            <a:fld id="{D0ADCF38-A93E-4CD0-8A80-857A3C1C9B9E}" type="slidenum">
              <a:rPr lang="tr-TR"/>
              <a:pPr>
                <a:defRPr/>
              </a:pPr>
              <a:t>9</a:t>
            </a:fld>
            <a:endParaRPr lang="tr-TR"/>
          </a:p>
        </p:txBody>
      </p:sp>
      <p:sp>
        <p:nvSpPr>
          <p:cNvPr id="22531" name="Rectangle 2"/>
          <p:cNvSpPr>
            <a:spLocks noGrp="1" noChangeArrowheads="1"/>
          </p:cNvSpPr>
          <p:nvPr>
            <p:ph type="title" idx="4294967295"/>
          </p:nvPr>
        </p:nvSpPr>
        <p:spPr/>
        <p:txBody>
          <a:bodyPr lIns="91440" rIns="91440" bIns="45720" anchor="ctr"/>
          <a:lstStyle/>
          <a:p>
            <a:pPr eaLnBrk="1" hangingPunct="1"/>
            <a:r>
              <a:rPr lang="tr-TR" sz="3200" smtClean="0"/>
              <a:t>Yeni Öğretim Programlarında Ölçme ve Değerlendirme Yaklaşımının Özellikleri</a:t>
            </a:r>
          </a:p>
        </p:txBody>
      </p:sp>
      <p:sp>
        <p:nvSpPr>
          <p:cNvPr id="135171" name="Rectangle 3"/>
          <p:cNvSpPr>
            <a:spLocks noGrp="1" noChangeArrowheads="1"/>
          </p:cNvSpPr>
          <p:nvPr>
            <p:ph type="body" idx="4294967295"/>
          </p:nvPr>
        </p:nvSpPr>
        <p:spPr>
          <a:xfrm>
            <a:off x="457200" y="1557338"/>
            <a:ext cx="8229600" cy="5111750"/>
          </a:xfrm>
        </p:spPr>
        <p:txBody>
          <a:bodyPr/>
          <a:lstStyle/>
          <a:p>
            <a:pPr eaLnBrk="1" hangingPunct="1">
              <a:lnSpc>
                <a:spcPct val="90000"/>
              </a:lnSpc>
            </a:pPr>
            <a:r>
              <a:rPr lang="tr-TR" smtClean="0"/>
              <a:t>Programlarda değerlendirme ile sadece öğrenme ürününü değil, </a:t>
            </a:r>
            <a:r>
              <a:rPr lang="tr-TR" b="1" smtClean="0">
                <a:solidFill>
                  <a:srgbClr val="CC3300"/>
                </a:solidFill>
              </a:rPr>
              <a:t>öğrencilerin öğrenme süreçleri de izlenir</a:t>
            </a:r>
            <a:r>
              <a:rPr lang="tr-TR" smtClean="0"/>
              <a:t> ve bu süreç değerlendirilerek gerektiğinde kullanılan sınıf etkinlikleri </a:t>
            </a:r>
            <a:r>
              <a:rPr lang="tr-TR" smtClean="0">
                <a:solidFill>
                  <a:srgbClr val="CC3300"/>
                </a:solidFill>
              </a:rPr>
              <a:t>değiştirilir</a:t>
            </a:r>
            <a:r>
              <a:rPr lang="tr-TR" smtClean="0"/>
              <a:t>.</a:t>
            </a:r>
          </a:p>
          <a:p>
            <a:pPr eaLnBrk="1" hangingPunct="1">
              <a:lnSpc>
                <a:spcPct val="90000"/>
              </a:lnSpc>
            </a:pPr>
            <a:r>
              <a:rPr lang="tr-TR" smtClean="0"/>
              <a:t>Ölçme ve değerlendirme etkinlikleriyle öğrencilerin </a:t>
            </a:r>
            <a:r>
              <a:rPr lang="tr-TR" b="1" smtClean="0">
                <a:solidFill>
                  <a:srgbClr val="CC3300"/>
                </a:solidFill>
              </a:rPr>
              <a:t>üst düzey becerileri</a:t>
            </a:r>
            <a:r>
              <a:rPr lang="tr-TR" smtClean="0"/>
              <a:t> değerlendirilmeye çalışılmalıdır.</a:t>
            </a:r>
          </a:p>
          <a:p>
            <a:pPr lvl="1" eaLnBrk="1" hangingPunct="1">
              <a:lnSpc>
                <a:spcPct val="90000"/>
              </a:lnSpc>
            </a:pPr>
            <a:r>
              <a:rPr lang="tr-TR" sz="2600" smtClean="0"/>
              <a:t>okuduğunu anlama, eleştirme, yorumlama; </a:t>
            </a:r>
          </a:p>
          <a:p>
            <a:pPr lvl="1" eaLnBrk="1" hangingPunct="1">
              <a:lnSpc>
                <a:spcPct val="90000"/>
              </a:lnSpc>
            </a:pPr>
            <a:r>
              <a:rPr lang="tr-TR" sz="2600" smtClean="0"/>
              <a:t>bilgi toplama, analiz etme ve bir sonuca ulaşma; </a:t>
            </a:r>
          </a:p>
          <a:p>
            <a:pPr lvl="1" eaLnBrk="1" hangingPunct="1">
              <a:lnSpc>
                <a:spcPct val="90000"/>
              </a:lnSpc>
            </a:pPr>
            <a:r>
              <a:rPr lang="tr-TR" sz="2600" smtClean="0"/>
              <a:t>gözlem yapma, gözlemlerden sonuca ulaşma; </a:t>
            </a:r>
          </a:p>
          <a:p>
            <a:pPr lvl="1" eaLnBrk="1" hangingPunct="1">
              <a:lnSpc>
                <a:spcPct val="90000"/>
              </a:lnSpc>
            </a:pPr>
            <a:r>
              <a:rPr lang="tr-TR" sz="2600" smtClean="0"/>
              <a:t>günlük hayatta karşılaşılan problemleri çözme; araştırma yapma,</a:t>
            </a:r>
          </a:p>
          <a:p>
            <a:pPr lvl="1" eaLnBrk="1" hangingPunct="1">
              <a:lnSpc>
                <a:spcPct val="90000"/>
              </a:lnSpc>
            </a:pPr>
            <a:r>
              <a:rPr lang="tr-TR" sz="2600" smtClean="0"/>
              <a:t>kendilerini ve arkadaşlarını değerlendirme.</a:t>
            </a:r>
            <a:endParaRPr lang="tr-TR" sz="2600"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fade">
                                      <p:cBhvr>
                                        <p:cTn id="7" dur="2000"/>
                                        <p:tgtEl>
                                          <p:spTgt spid="135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fade">
                                      <p:cBhvr>
                                        <p:cTn id="12" dur="2000"/>
                                        <p:tgtEl>
                                          <p:spTgt spid="135171">
                                            <p:txEl>
                                              <p:pRg st="1" end="1"/>
                                            </p:txEl>
                                          </p:spTgt>
                                        </p:tgtEl>
                                      </p:cBhvr>
                                    </p:animEffect>
                                  </p:childTnLst>
                                </p:cTn>
                              </p:par>
                            </p:childTnLst>
                          </p:cTn>
                        </p:par>
                        <p:par>
                          <p:cTn id="13" fill="hold">
                            <p:stCondLst>
                              <p:cond delay="2000"/>
                            </p:stCondLst>
                            <p:childTnLst>
                              <p:par>
                                <p:cTn id="14" presetID="10" presetClass="entr" presetSubtype="0" fill="hold" grpId="0" nodeType="afterEffect">
                                  <p:stCondLst>
                                    <p:cond delay="0"/>
                                  </p:stCondLst>
                                  <p:childTnLst>
                                    <p:set>
                                      <p:cBhvr>
                                        <p:cTn id="15" dur="1" fill="hold">
                                          <p:stCondLst>
                                            <p:cond delay="0"/>
                                          </p:stCondLst>
                                        </p:cTn>
                                        <p:tgtEl>
                                          <p:spTgt spid="135171">
                                            <p:txEl>
                                              <p:pRg st="2" end="2"/>
                                            </p:txEl>
                                          </p:spTgt>
                                        </p:tgtEl>
                                        <p:attrNameLst>
                                          <p:attrName>style.visibility</p:attrName>
                                        </p:attrNameLst>
                                      </p:cBhvr>
                                      <p:to>
                                        <p:strVal val="visible"/>
                                      </p:to>
                                    </p:set>
                                    <p:animEffect transition="in" filter="fade">
                                      <p:cBhvr>
                                        <p:cTn id="16" dur="2000"/>
                                        <p:tgtEl>
                                          <p:spTgt spid="135171">
                                            <p:txEl>
                                              <p:pRg st="2" end="2"/>
                                            </p:txEl>
                                          </p:spTgt>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135171">
                                            <p:txEl>
                                              <p:pRg st="3" end="3"/>
                                            </p:txEl>
                                          </p:spTgt>
                                        </p:tgtEl>
                                        <p:attrNameLst>
                                          <p:attrName>style.visibility</p:attrName>
                                        </p:attrNameLst>
                                      </p:cBhvr>
                                      <p:to>
                                        <p:strVal val="visible"/>
                                      </p:to>
                                    </p:set>
                                    <p:animEffect transition="in" filter="fade">
                                      <p:cBhvr>
                                        <p:cTn id="20" dur="2000"/>
                                        <p:tgtEl>
                                          <p:spTgt spid="135171">
                                            <p:txEl>
                                              <p:pRg st="3" end="3"/>
                                            </p:txEl>
                                          </p:spTgt>
                                        </p:tgtEl>
                                      </p:cBhvr>
                                    </p:animEffect>
                                  </p:childTnLst>
                                </p:cTn>
                              </p:par>
                            </p:childTnLst>
                          </p:cTn>
                        </p:par>
                        <p:par>
                          <p:cTn id="21" fill="hold">
                            <p:stCondLst>
                              <p:cond delay="6000"/>
                            </p:stCondLst>
                            <p:childTnLst>
                              <p:par>
                                <p:cTn id="22" presetID="10" presetClass="entr" presetSubtype="0" fill="hold" grpId="0" nodeType="afterEffect">
                                  <p:stCondLst>
                                    <p:cond delay="0"/>
                                  </p:stCondLst>
                                  <p:childTnLst>
                                    <p:set>
                                      <p:cBhvr>
                                        <p:cTn id="23" dur="1" fill="hold">
                                          <p:stCondLst>
                                            <p:cond delay="0"/>
                                          </p:stCondLst>
                                        </p:cTn>
                                        <p:tgtEl>
                                          <p:spTgt spid="135171">
                                            <p:txEl>
                                              <p:pRg st="4" end="4"/>
                                            </p:txEl>
                                          </p:spTgt>
                                        </p:tgtEl>
                                        <p:attrNameLst>
                                          <p:attrName>style.visibility</p:attrName>
                                        </p:attrNameLst>
                                      </p:cBhvr>
                                      <p:to>
                                        <p:strVal val="visible"/>
                                      </p:to>
                                    </p:set>
                                    <p:animEffect transition="in" filter="fade">
                                      <p:cBhvr>
                                        <p:cTn id="24" dur="2000"/>
                                        <p:tgtEl>
                                          <p:spTgt spid="135171">
                                            <p:txEl>
                                              <p:pRg st="4" end="4"/>
                                            </p:txEl>
                                          </p:spTgt>
                                        </p:tgtEl>
                                      </p:cBhvr>
                                    </p:animEffect>
                                  </p:childTnLst>
                                </p:cTn>
                              </p:par>
                            </p:childTnLst>
                          </p:cTn>
                        </p:par>
                        <p:par>
                          <p:cTn id="25" fill="hold">
                            <p:stCondLst>
                              <p:cond delay="8000"/>
                            </p:stCondLst>
                            <p:childTnLst>
                              <p:par>
                                <p:cTn id="26" presetID="10" presetClass="entr" presetSubtype="0" fill="hold" grpId="0" nodeType="afterEffect">
                                  <p:stCondLst>
                                    <p:cond delay="0"/>
                                  </p:stCondLst>
                                  <p:childTnLst>
                                    <p:set>
                                      <p:cBhvr>
                                        <p:cTn id="27" dur="1" fill="hold">
                                          <p:stCondLst>
                                            <p:cond delay="0"/>
                                          </p:stCondLst>
                                        </p:cTn>
                                        <p:tgtEl>
                                          <p:spTgt spid="135171">
                                            <p:txEl>
                                              <p:pRg st="5" end="5"/>
                                            </p:txEl>
                                          </p:spTgt>
                                        </p:tgtEl>
                                        <p:attrNameLst>
                                          <p:attrName>style.visibility</p:attrName>
                                        </p:attrNameLst>
                                      </p:cBhvr>
                                      <p:to>
                                        <p:strVal val="visible"/>
                                      </p:to>
                                    </p:set>
                                    <p:animEffect transition="in" filter="fade">
                                      <p:cBhvr>
                                        <p:cTn id="28" dur="2000"/>
                                        <p:tgtEl>
                                          <p:spTgt spid="135171">
                                            <p:txEl>
                                              <p:pRg st="5" end="5"/>
                                            </p:txEl>
                                          </p:spTgt>
                                        </p:tgtEl>
                                      </p:cBhvr>
                                    </p:animEffect>
                                  </p:childTnLst>
                                </p:cTn>
                              </p:par>
                            </p:childTnLst>
                          </p:cTn>
                        </p:par>
                        <p:par>
                          <p:cTn id="29" fill="hold">
                            <p:stCondLst>
                              <p:cond delay="10000"/>
                            </p:stCondLst>
                            <p:childTnLst>
                              <p:par>
                                <p:cTn id="30" presetID="10" presetClass="entr" presetSubtype="0" fill="hold" grpId="0" nodeType="afterEffect">
                                  <p:stCondLst>
                                    <p:cond delay="0"/>
                                  </p:stCondLst>
                                  <p:childTnLst>
                                    <p:set>
                                      <p:cBhvr>
                                        <p:cTn id="31" dur="1" fill="hold">
                                          <p:stCondLst>
                                            <p:cond delay="0"/>
                                          </p:stCondLst>
                                        </p:cTn>
                                        <p:tgtEl>
                                          <p:spTgt spid="135171">
                                            <p:txEl>
                                              <p:pRg st="6" end="6"/>
                                            </p:txEl>
                                          </p:spTgt>
                                        </p:tgtEl>
                                        <p:attrNameLst>
                                          <p:attrName>style.visibility</p:attrName>
                                        </p:attrNameLst>
                                      </p:cBhvr>
                                      <p:to>
                                        <p:strVal val="visible"/>
                                      </p:to>
                                    </p:set>
                                    <p:animEffect transition="in" filter="fade">
                                      <p:cBhvr>
                                        <p:cTn id="32" dur="2000"/>
                                        <p:tgtEl>
                                          <p:spTgt spid="135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5_Akış">
  <a:themeElements>
    <a:clrScheme name="5_Akış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5_Akış">
      <a:majorFont>
        <a:latin typeface="Calibri"/>
        <a:ea typeface=""/>
        <a:cs typeface="Arial"/>
      </a:majorFont>
      <a:minorFont>
        <a:latin typeface="Constantia"/>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Akış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3250</TotalTime>
  <Words>1691</Words>
  <Application>Microsoft Office PowerPoint</Application>
  <PresentationFormat>Ekran Gösterisi (4:3)</PresentationFormat>
  <Paragraphs>251</Paragraphs>
  <Slides>24</Slides>
  <Notes>9</Notes>
  <HiddenSlides>0</HiddenSlides>
  <MMClips>0</MMClips>
  <ScaleCrop>false</ScaleCrop>
  <HeadingPairs>
    <vt:vector size="4" baseType="variant">
      <vt:variant>
        <vt:lpstr>Tema</vt:lpstr>
      </vt:variant>
      <vt:variant>
        <vt:i4>2</vt:i4>
      </vt:variant>
      <vt:variant>
        <vt:lpstr>Slayt Başlıkları</vt:lpstr>
      </vt:variant>
      <vt:variant>
        <vt:i4>24</vt:i4>
      </vt:variant>
    </vt:vector>
  </HeadingPairs>
  <TitlesOfParts>
    <vt:vector size="26" baseType="lpstr">
      <vt:lpstr>Akış</vt:lpstr>
      <vt:lpstr>5_Akış</vt:lpstr>
      <vt:lpstr>Slayt 1</vt:lpstr>
      <vt:lpstr>İçerik</vt:lpstr>
      <vt:lpstr>Slayt 3</vt:lpstr>
      <vt:lpstr>Niçin Alternatif Ölçme Değerlendirme? </vt:lpstr>
      <vt:lpstr>Niçin Alternatif Ölçme Değerlendirme? </vt:lpstr>
      <vt:lpstr>Yeni öğretim programları ve alternatif ölçme-değerlendirme</vt:lpstr>
      <vt:lpstr>Yeni öğretim programları ve alternatif ölçme-değerlendirme</vt:lpstr>
      <vt:lpstr>Yeni öğretim programları ve alternatif ölçme-değerlendirme</vt:lpstr>
      <vt:lpstr>Yeni Öğretim Programlarında Ölçme ve Değerlendirme Yaklaşımının Özellikleri</vt:lpstr>
      <vt:lpstr>Yeni Öğretim Programlarında Ölçme ve Değerlendirme Yaklaşımının Özellikleri</vt:lpstr>
      <vt:lpstr>Yeni Öğretim Programlarında Ölçme ve Değerlendirme Yaklaşımının Özellikleri</vt:lpstr>
      <vt:lpstr>Alternatif Değerlendirmelerde Uyulması Gereken Temel İlkeler</vt:lpstr>
      <vt:lpstr>Alternatif Ölçme Değerlendirme  Yöntem ve Teknikleri</vt:lpstr>
      <vt:lpstr>Performans Değerlendirme</vt:lpstr>
      <vt:lpstr>Performans Değerlendirme</vt:lpstr>
      <vt:lpstr>Performans Görevi</vt:lpstr>
      <vt:lpstr>Performans görevi için örnekler:</vt:lpstr>
      <vt:lpstr>Performans Değerlendirilmesinde Kullanılabilecek Araçlar</vt:lpstr>
      <vt:lpstr>PROJELER</vt:lpstr>
      <vt:lpstr>PROJELER</vt:lpstr>
      <vt:lpstr>Proje ve Performans Görevinin Benzerlik ve Farklılıkları</vt:lpstr>
      <vt:lpstr>Proje ve Performans Görevinin Benzerlik ve Farklılıkları</vt:lpstr>
      <vt:lpstr>Öz Değerlendirme</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ALTERNATİF  ÖLÇME VE DEĞERLENDİRME</dc:title>
  <dc:creator>Cemil</dc:creator>
  <cp:lastModifiedBy>Funda</cp:lastModifiedBy>
  <cp:revision>107</cp:revision>
  <dcterms:created xsi:type="dcterms:W3CDTF">2010-03-08T14:31:07Z</dcterms:created>
  <dcterms:modified xsi:type="dcterms:W3CDTF">2017-06-15T07:59:19Z</dcterms:modified>
</cp:coreProperties>
</file>